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12192000" cy="6858000"/>
  <p:defaultText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10" d="100"/>
          <a:sy n="110" d="100"/>
        </p:scale>
        <p:origin x="594"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Титульный слайд">
    <p:spTree>
      <p:nvGrpSpPr>
        <p:cNvPr id="1" name=""/>
        <p:cNvGrpSpPr/>
        <p:nvPr/>
      </p:nvGrpSpPr>
      <p:grpSpPr bwMode="auto">
        <a:xfrm>
          <a:off x="0" y="0"/>
          <a:ext cx="0" cy="0"/>
          <a:chOff x="0" y="0"/>
          <a:chExt cx="0" cy="0"/>
        </a:xfrm>
      </p:grpSpPr>
      <p:sp>
        <p:nvSpPr>
          <p:cNvPr id="2" name="Заголовок 1"/>
          <p:cNvSpPr>
            <a:spLocks noGrp="1"/>
          </p:cNvSpPr>
          <p:nvPr>
            <p:ph type="ctrTitle"/>
          </p:nvPr>
        </p:nvSpPr>
        <p:spPr bwMode="auto">
          <a:xfrm>
            <a:off x="1524000" y="1122363"/>
            <a:ext cx="9144000" cy="2387600"/>
          </a:xfrm>
        </p:spPr>
        <p:txBody>
          <a:bodyPr anchor="b"/>
          <a:lstStyle>
            <a:lvl1pPr algn="ctr">
              <a:defRPr sz="6000"/>
            </a:lvl1pPr>
          </a:lstStyle>
          <a:p>
            <a:pPr>
              <a:defRPr/>
            </a:pPr>
            <a:r>
              <a:rPr lang="ru-RU"/>
              <a:t>Образец заголовка</a:t>
            </a:r>
          </a:p>
        </p:txBody>
      </p:sp>
      <p:sp>
        <p:nvSpPr>
          <p:cNvPr id="3" name="Подзаголовок 2"/>
          <p:cNvSpPr>
            <a:spLocks noGrp="1"/>
          </p:cNvSpPr>
          <p:nvPr>
            <p:ph type="subTitle" idx="1"/>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ru-RU"/>
              <a:t>Образец подзаголовка</a:t>
            </a:r>
          </a:p>
        </p:txBody>
      </p:sp>
      <p:sp>
        <p:nvSpPr>
          <p:cNvPr id="4" name="Дата 3"/>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Заголовок и вертикальный текс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p>
        </p:txBody>
      </p:sp>
      <p:sp>
        <p:nvSpPr>
          <p:cNvPr id="3" name="Вертикальный текст 2"/>
          <p:cNvSpPr>
            <a:spLocks noGrp="1"/>
          </p:cNvSpPr>
          <p:nvPr>
            <p:ph type="body" orient="vert" idx="1"/>
          </p:nvPr>
        </p:nvSpPr>
        <p:spPr bwMode="auto"/>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4" name="Дата 3"/>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Вертикальный заголовок и текст">
    <p:spTree>
      <p:nvGrpSpPr>
        <p:cNvPr id="1" name=""/>
        <p:cNvGrpSpPr/>
        <p:nvPr/>
      </p:nvGrpSpPr>
      <p:grpSpPr bwMode="auto">
        <a:xfrm>
          <a:off x="0" y="0"/>
          <a:ext cx="0" cy="0"/>
          <a:chOff x="0" y="0"/>
          <a:chExt cx="0" cy="0"/>
        </a:xfrm>
      </p:grpSpPr>
      <p:sp>
        <p:nvSpPr>
          <p:cNvPr id="2" name="Вертикальный заголовок 1"/>
          <p:cNvSpPr>
            <a:spLocks noGrp="1"/>
          </p:cNvSpPr>
          <p:nvPr>
            <p:ph type="title" orient="vert"/>
          </p:nvPr>
        </p:nvSpPr>
        <p:spPr bwMode="auto">
          <a:xfrm>
            <a:off x="8724900" y="365125"/>
            <a:ext cx="2628900" cy="5811838"/>
          </a:xfrm>
        </p:spPr>
        <p:txBody>
          <a:bodyPr vert="eaVert"/>
          <a:lstStyle/>
          <a:p>
            <a:pPr>
              <a:defRPr/>
            </a:pPr>
            <a:r>
              <a:rPr lang="ru-RU"/>
              <a:t>Образец заголовка</a:t>
            </a:r>
          </a:p>
        </p:txBody>
      </p:sp>
      <p:sp>
        <p:nvSpPr>
          <p:cNvPr id="3" name="Вертикальный текст 2"/>
          <p:cNvSpPr>
            <a:spLocks noGrp="1"/>
          </p:cNvSpPr>
          <p:nvPr>
            <p:ph type="body" orient="vert" idx="1"/>
          </p:nvPr>
        </p:nvSpPr>
        <p:spPr bwMode="auto">
          <a:xfrm>
            <a:off x="838200" y="365125"/>
            <a:ext cx="7734300" cy="5811838"/>
          </a:xfrm>
        </p:spPr>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4" name="Дата 3"/>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Заголовок и объек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p>
        </p:txBody>
      </p:sp>
      <p:sp>
        <p:nvSpPr>
          <p:cNvPr id="3" name="Объект 2"/>
          <p:cNvSpPr>
            <a:spLocks noGrp="1"/>
          </p:cNvSpPr>
          <p:nvPr>
            <p:ph idx="1"/>
          </p:nvPr>
        </p:nvSpPr>
        <p:spPr bwMode="auto"/>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4" name="Дата 3"/>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Заголовок раздела">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1850" y="1709738"/>
            <a:ext cx="10515600" cy="2852737"/>
          </a:xfrm>
        </p:spPr>
        <p:txBody>
          <a:bodyPr anchor="b"/>
          <a:lstStyle>
            <a:lvl1pPr>
              <a:defRPr sz="6000"/>
            </a:lvl1pPr>
          </a:lstStyle>
          <a:p>
            <a:pPr>
              <a:defRPr/>
            </a:pPr>
            <a:r>
              <a:rPr lang="ru-RU"/>
              <a:t>Образец заголовка</a:t>
            </a:r>
          </a:p>
        </p:txBody>
      </p:sp>
      <p:sp>
        <p:nvSpPr>
          <p:cNvPr id="3" name="Текст 2"/>
          <p:cNvSpPr>
            <a:spLocks noGrp="1"/>
          </p:cNvSpPr>
          <p:nvPr>
            <p:ph type="body" idx="1"/>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ru-RU"/>
              <a:t>Образец текста</a:t>
            </a:r>
            <a:endParaRPr/>
          </a:p>
        </p:txBody>
      </p:sp>
      <p:sp>
        <p:nvSpPr>
          <p:cNvPr id="4" name="Дата 3"/>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Два объекта">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p>
        </p:txBody>
      </p:sp>
      <p:sp>
        <p:nvSpPr>
          <p:cNvPr id="3" name="Объект 2"/>
          <p:cNvSpPr>
            <a:spLocks noGrp="1"/>
          </p:cNvSpPr>
          <p:nvPr>
            <p:ph sz="half" idx="1"/>
          </p:nvPr>
        </p:nvSpPr>
        <p:spPr bwMode="auto">
          <a:xfrm>
            <a:off x="838200" y="1825625"/>
            <a:ext cx="5181600" cy="435133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4" name="Объект 3"/>
          <p:cNvSpPr>
            <a:spLocks noGrp="1"/>
          </p:cNvSpPr>
          <p:nvPr>
            <p:ph sz="half" idx="2"/>
          </p:nvPr>
        </p:nvSpPr>
        <p:spPr bwMode="auto">
          <a:xfrm>
            <a:off x="6172200" y="1825625"/>
            <a:ext cx="5181600" cy="435133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5" name="Дата 4"/>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Сравнение">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9788" y="365125"/>
            <a:ext cx="10515600" cy="1325563"/>
          </a:xfrm>
        </p:spPr>
        <p:txBody>
          <a:bodyPr/>
          <a:lstStyle/>
          <a:p>
            <a:pPr>
              <a:defRPr/>
            </a:pPr>
            <a:r>
              <a:rPr lang="ru-RU"/>
              <a:t>Образец заголовка</a:t>
            </a:r>
          </a:p>
        </p:txBody>
      </p:sp>
      <p:sp>
        <p:nvSpPr>
          <p:cNvPr id="3" name="Текст 2"/>
          <p:cNvSpPr>
            <a:spLocks noGrp="1"/>
          </p:cNvSpPr>
          <p:nvPr>
            <p:ph type="body" idx="1"/>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4" name="Объект 3"/>
          <p:cNvSpPr>
            <a:spLocks noGrp="1"/>
          </p:cNvSpPr>
          <p:nvPr>
            <p:ph sz="half" idx="2"/>
          </p:nvPr>
        </p:nvSpPr>
        <p:spPr bwMode="auto">
          <a:xfrm>
            <a:off x="839788" y="2505074"/>
            <a:ext cx="5157787" cy="368458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5" name="Текст 4"/>
          <p:cNvSpPr>
            <a:spLocks noGrp="1"/>
          </p:cNvSpPr>
          <p:nvPr>
            <p:ph type="body" sz="quarter" idx="3"/>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6" name="Объект 5"/>
          <p:cNvSpPr>
            <a:spLocks noGrp="1"/>
          </p:cNvSpPr>
          <p:nvPr>
            <p:ph sz="quarter" idx="4"/>
          </p:nvPr>
        </p:nvSpPr>
        <p:spPr bwMode="auto">
          <a:xfrm>
            <a:off x="6172200" y="2505074"/>
            <a:ext cx="5183188" cy="368458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7" name="Дата 6"/>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8" name="Нижний колонтитул 7"/>
          <p:cNvSpPr>
            <a:spLocks noGrp="1"/>
          </p:cNvSpPr>
          <p:nvPr>
            <p:ph type="ftr" sz="quarter" idx="11"/>
          </p:nvPr>
        </p:nvSpPr>
        <p:spPr bwMode="auto"/>
        <p:txBody>
          <a:bodyPr/>
          <a:lstStyle/>
          <a:p>
            <a:pPr>
              <a:defRPr/>
            </a:pPr>
            <a:endParaRPr lang="ru-RU"/>
          </a:p>
        </p:txBody>
      </p:sp>
      <p:sp>
        <p:nvSpPr>
          <p:cNvPr id="9" name="Номер слайда 8"/>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Только заголовок">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p>
        </p:txBody>
      </p:sp>
      <p:sp>
        <p:nvSpPr>
          <p:cNvPr id="3" name="Дата 2"/>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4" name="Нижний колонтитул 3"/>
          <p:cNvSpPr>
            <a:spLocks noGrp="1"/>
          </p:cNvSpPr>
          <p:nvPr>
            <p:ph type="ftr" sz="quarter" idx="11"/>
          </p:nvPr>
        </p:nvSpPr>
        <p:spPr bwMode="auto"/>
        <p:txBody>
          <a:bodyPr/>
          <a:lstStyle/>
          <a:p>
            <a:pPr>
              <a:defRPr/>
            </a:pPr>
            <a:endParaRPr lang="ru-RU"/>
          </a:p>
        </p:txBody>
      </p:sp>
      <p:sp>
        <p:nvSpPr>
          <p:cNvPr id="5" name="Номер слайда 4"/>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Пустой слайд">
    <p:spTree>
      <p:nvGrpSpPr>
        <p:cNvPr id="1" name=""/>
        <p:cNvGrpSpPr/>
        <p:nvPr/>
      </p:nvGrpSpPr>
      <p:grpSpPr bwMode="auto">
        <a:xfrm>
          <a:off x="0" y="0"/>
          <a:ext cx="0" cy="0"/>
          <a:chOff x="0" y="0"/>
          <a:chExt cx="0" cy="0"/>
        </a:xfrm>
      </p:grpSpPr>
      <p:sp>
        <p:nvSpPr>
          <p:cNvPr id="2" name="Дата 1"/>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3" name="Нижний колонтитул 2"/>
          <p:cNvSpPr>
            <a:spLocks noGrp="1"/>
          </p:cNvSpPr>
          <p:nvPr>
            <p:ph type="ftr" sz="quarter" idx="11"/>
          </p:nvPr>
        </p:nvSpPr>
        <p:spPr bwMode="auto"/>
        <p:txBody>
          <a:bodyPr/>
          <a:lstStyle/>
          <a:p>
            <a:pPr>
              <a:defRPr/>
            </a:pPr>
            <a:endParaRPr lang="ru-RU"/>
          </a:p>
        </p:txBody>
      </p:sp>
      <p:sp>
        <p:nvSpPr>
          <p:cNvPr id="4" name="Номер слайда 3"/>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Объект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9788" y="457200"/>
            <a:ext cx="3932237" cy="1600200"/>
          </a:xfrm>
        </p:spPr>
        <p:txBody>
          <a:bodyPr anchor="b"/>
          <a:lstStyle>
            <a:lvl1pPr>
              <a:defRPr sz="3200"/>
            </a:lvl1pPr>
          </a:lstStyle>
          <a:p>
            <a:pPr>
              <a:defRPr/>
            </a:pPr>
            <a:r>
              <a:rPr lang="ru-RU"/>
              <a:t>Образец заголовка</a:t>
            </a:r>
          </a:p>
        </p:txBody>
      </p:sp>
      <p:sp>
        <p:nvSpPr>
          <p:cNvPr id="3" name="Объект 2"/>
          <p:cNvSpPr>
            <a:spLocks noGrp="1"/>
          </p:cNvSpPr>
          <p:nvPr>
            <p:ph idx="1"/>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4" name="Текст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ru-RU"/>
              <a:t>Образец текста</a:t>
            </a:r>
            <a:endParaRPr/>
          </a:p>
        </p:txBody>
      </p:sp>
      <p:sp>
        <p:nvSpPr>
          <p:cNvPr id="5" name="Дата 4"/>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Рисунок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9788" y="457200"/>
            <a:ext cx="3932237" cy="1600200"/>
          </a:xfrm>
        </p:spPr>
        <p:txBody>
          <a:bodyPr anchor="b"/>
          <a:lstStyle>
            <a:lvl1pPr>
              <a:defRPr sz="3200"/>
            </a:lvl1pPr>
          </a:lstStyle>
          <a:p>
            <a:pPr>
              <a:defRPr/>
            </a:pPr>
            <a:r>
              <a:rPr lang="ru-RU"/>
              <a:t>Образец заголовка</a:t>
            </a:r>
          </a:p>
        </p:txBody>
      </p:sp>
      <p:sp>
        <p:nvSpPr>
          <p:cNvPr id="3" name="Рисунок 2"/>
          <p:cNvSpPr>
            <a:spLocks noGrp="1"/>
          </p:cNvSpPr>
          <p:nvPr>
            <p:ph type="pic" idx="1"/>
          </p:nvPr>
        </p:nvSpPr>
        <p:spPr bwMode="auto">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ru-RU"/>
          </a:p>
        </p:txBody>
      </p:sp>
      <p:sp>
        <p:nvSpPr>
          <p:cNvPr id="4" name="Текст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ru-RU"/>
              <a:t>Образец текста</a:t>
            </a:r>
            <a:endParaRPr/>
          </a:p>
        </p:txBody>
      </p:sp>
      <p:sp>
        <p:nvSpPr>
          <p:cNvPr id="5" name="Дата 4"/>
          <p:cNvSpPr>
            <a:spLocks noGrp="1"/>
          </p:cNvSpPr>
          <p:nvPr>
            <p:ph type="dt" sz="half" idx="10"/>
          </p:nvPr>
        </p:nvSpPr>
        <p:spPr bwMode="auto"/>
        <p:txBody>
          <a:bodyPr/>
          <a:lstStyle/>
          <a:p>
            <a:pPr>
              <a:defRPr/>
            </a:pPr>
            <a:fld id="{73EC7399-D979-480A-92D7-9787BF7F4454}" type="datetimeFigureOut">
              <a:rPr lang="ru-RU"/>
              <a:t>30.10.2025</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BB902E19-E86A-4516-9D2F-8971513D5831}" type="slidenum">
              <a:rPr lang="ru-RU"/>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ru-RU"/>
              <a:t>Образец заголовка</a:t>
            </a:r>
          </a:p>
        </p:txBody>
      </p:sp>
      <p:sp>
        <p:nvSpPr>
          <p:cNvPr id="3" name="Текст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p>
        </p:txBody>
      </p:sp>
      <p:sp>
        <p:nvSpPr>
          <p:cNvPr id="4" name="Дата 3"/>
          <p:cNvSpPr>
            <a:spLocks noGrp="1"/>
          </p:cNvSpPr>
          <p:nvPr>
            <p:ph type="dt" sz="half" idx="2"/>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3EC7399-D979-480A-92D7-9787BF7F4454}" type="datetimeFigureOut">
              <a:rPr lang="ru-RU"/>
              <a:t>30.10.2025</a:t>
            </a:fld>
            <a:endParaRPr lang="ru-RU"/>
          </a:p>
        </p:txBody>
      </p:sp>
      <p:sp>
        <p:nvSpPr>
          <p:cNvPr id="5" name="Нижний колонтитул 4"/>
          <p:cNvSpPr>
            <a:spLocks noGrp="1"/>
          </p:cNvSpPr>
          <p:nvPr>
            <p:ph type="ftr" sz="quarter" idx="3"/>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B902E19-E86A-4516-9D2F-8971513D5831}" type="slidenum">
              <a:rPr lang="ru-RU"/>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vk.com/" TargetMode="External"/><Relationship Id="rId3" Type="http://schemas.openxmlformats.org/officeDocument/2006/relationships/image" Target="../media/image2.jpg"/><Relationship Id="rId7" Type="http://schemas.openxmlformats.org/officeDocument/2006/relationships/hyperlink" Target="https://gymn528.ru/" TargetMode="External"/><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3.png"/><Relationship Id="rId9" Type="http://schemas.openxmlformats.org/officeDocument/2006/relationships/image" Target="../media/image6.png"/></Relationships>
</file>

<file path=ppt/slides/_rels/slide10.xml.rels><?xml version="1.0" encoding="UTF-8" standalone="yes"?>
<Relationships xmlns="http://schemas.openxmlformats.org/package/2006/relationships"><Relationship Id="rId8" Type="http://schemas.openxmlformats.org/officeDocument/2006/relationships/hyperlink" Target="https://vk.com/wall-218826241_1230" TargetMode="External"/><Relationship Id="rId13" Type="http://schemas.openxmlformats.org/officeDocument/2006/relationships/hyperlink" Target="https://vk.com/wall-218826241_1239" TargetMode="External"/><Relationship Id="rId18" Type="http://schemas.openxmlformats.org/officeDocument/2006/relationships/image" Target="../media/image19.png"/><Relationship Id="rId3" Type="http://schemas.openxmlformats.org/officeDocument/2006/relationships/image" Target="../media/image2.jpg"/><Relationship Id="rId21" Type="http://schemas.openxmlformats.org/officeDocument/2006/relationships/image" Target="../media/image31.png"/><Relationship Id="rId7" Type="http://schemas.openxmlformats.org/officeDocument/2006/relationships/hyperlink" Target="https://disk.g528.ru/doc.html?uid=fa91d013-b5d0-4956-878e-0ddbe92871dd_39695" TargetMode="External"/><Relationship Id="rId12" Type="http://schemas.openxmlformats.org/officeDocument/2006/relationships/hyperlink" Target="https://vk.com/wall-218826241_1235" TargetMode="External"/><Relationship Id="rId17" Type="http://schemas.openxmlformats.org/officeDocument/2006/relationships/hyperlink" Target="https://vk.com/wall-218826241_1249" TargetMode="External"/><Relationship Id="rId2" Type="http://schemas.openxmlformats.org/officeDocument/2006/relationships/image" Target="../media/image1.png"/><Relationship Id="rId16" Type="http://schemas.openxmlformats.org/officeDocument/2006/relationships/hyperlink" Target="https://vk.com/wall-218826241_1245" TargetMode="External"/><Relationship Id="rId20" Type="http://schemas.openxmlformats.org/officeDocument/2006/relationships/image" Target="../media/image21.png"/><Relationship Id="rId1" Type="http://schemas.openxmlformats.org/officeDocument/2006/relationships/slideLayout" Target="../slideLayouts/slideLayout4.xml"/><Relationship Id="rId6" Type="http://schemas.openxmlformats.org/officeDocument/2006/relationships/hyperlink" Target="https://disk.g528.ru/doc.html?uid=86557f4c-3614-4299-946b-c2bb8e92dfcd_39117" TargetMode="External"/><Relationship Id="rId11" Type="http://schemas.openxmlformats.org/officeDocument/2006/relationships/hyperlink" Target="https://vk.com/wall-218826241_1234" TargetMode="External"/><Relationship Id="rId5" Type="http://schemas.openxmlformats.org/officeDocument/2006/relationships/image" Target="../media/image4.png"/><Relationship Id="rId15" Type="http://schemas.openxmlformats.org/officeDocument/2006/relationships/hyperlink" Target="https://vk.com/wall-218826241_1248" TargetMode="External"/><Relationship Id="rId10" Type="http://schemas.openxmlformats.org/officeDocument/2006/relationships/hyperlink" Target="https://vk.com/wall-218826241_1233" TargetMode="External"/><Relationship Id="rId19" Type="http://schemas.openxmlformats.org/officeDocument/2006/relationships/image" Target="../media/image20.png"/><Relationship Id="rId4" Type="http://schemas.openxmlformats.org/officeDocument/2006/relationships/image" Target="../media/image3.png"/><Relationship Id="rId9" Type="http://schemas.openxmlformats.org/officeDocument/2006/relationships/hyperlink" Target="https://vk.com/wall-218826241_1242" TargetMode="External"/><Relationship Id="rId14" Type="http://schemas.openxmlformats.org/officeDocument/2006/relationships/hyperlink" Target="https://vk.com/wall-218826241_1243" TargetMode="External"/><Relationship Id="rId22" Type="http://schemas.openxmlformats.org/officeDocument/2006/relationships/image" Target="../media/image32.png"/></Relationships>
</file>

<file path=ppt/slides/_rels/slide2.xml.rels><?xml version="1.0" encoding="UTF-8" standalone="yes"?>
<Relationships xmlns="http://schemas.openxmlformats.org/package/2006/relationships"><Relationship Id="rId8" Type="http://schemas.openxmlformats.org/officeDocument/2006/relationships/hyperlink" Target="https://gymn528.ru/opornyj-centr/" TargetMode="External"/><Relationship Id="rId13" Type="http://schemas.openxmlformats.org/officeDocument/2006/relationships/image" Target="../media/image11.png"/><Relationship Id="rId3" Type="http://schemas.openxmlformats.org/officeDocument/2006/relationships/image" Target="../media/image2.jpg"/><Relationship Id="rId7" Type="http://schemas.openxmlformats.org/officeDocument/2006/relationships/hyperlink" Target="https://r7.gymn528.ru/Products/Files/DocEditor.aspx?fileid=44855" TargetMode="External"/><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image" Target="../media/image9.jp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hyperlink" Target="https://disk.g528.ru/doc.html?uid=cc50babe-02e5-4107-add5-6a1f586f37ec_0"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disk.g528.ru/doc.html?uid=73e55924-0096-47a3-b7b2-3fb2d265992e_39109" TargetMode="External"/><Relationship Id="rId13" Type="http://schemas.openxmlformats.org/officeDocument/2006/relationships/image" Target="../media/image15.png"/><Relationship Id="rId3" Type="http://schemas.openxmlformats.org/officeDocument/2006/relationships/image" Target="../media/image2.jpg"/><Relationship Id="rId7" Type="http://schemas.openxmlformats.org/officeDocument/2006/relationships/hyperlink" Target="https://vk.com/wall-188727239_7599" TargetMode="External"/><Relationship Id="rId12"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image" Target="../media/image13.png"/><Relationship Id="rId5" Type="http://schemas.openxmlformats.org/officeDocument/2006/relationships/image" Target="../media/image4.png"/><Relationship Id="rId10" Type="http://schemas.openxmlformats.org/officeDocument/2006/relationships/image" Target="../media/image12.png"/><Relationship Id="rId4" Type="http://schemas.openxmlformats.org/officeDocument/2006/relationships/image" Target="../media/image3.png"/><Relationship Id="rId9" Type="http://schemas.openxmlformats.org/officeDocument/2006/relationships/hyperlink" Target="https://vk.com/wall-218826241_1139" TargetMode="External"/><Relationship Id="rId14" Type="http://schemas.openxmlformats.org/officeDocument/2006/relationships/image" Target="../media/image16.png"/></Relationships>
</file>

<file path=ppt/slides/_rels/slide4.xml.rels><?xml version="1.0" encoding="UTF-8" standalone="yes"?>
<Relationships xmlns="http://schemas.openxmlformats.org/package/2006/relationships"><Relationship Id="rId8" Type="http://schemas.openxmlformats.org/officeDocument/2006/relationships/image" Target="../media/image17.jpg"/><Relationship Id="rId3" Type="http://schemas.openxmlformats.org/officeDocument/2006/relationships/image" Target="../media/image2.jpg"/><Relationship Id="rId7" Type="http://schemas.openxmlformats.org/officeDocument/2006/relationships/hyperlink" Target="https://disk.g528.ru/doc.html?uid=45a29734-5148-4947-bd99-15ce45125235_28147" TargetMode="External"/><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jpg"/><Relationship Id="rId4" Type="http://schemas.openxmlformats.org/officeDocument/2006/relationships/image" Target="../media/image3.png"/><Relationship Id="rId9" Type="http://schemas.openxmlformats.org/officeDocument/2006/relationships/image" Target="../media/image18.png"/></Relationships>
</file>

<file path=ppt/slides/_rels/slide5.xml.rels><?xml version="1.0" encoding="UTF-8" standalone="yes"?>
<Relationships xmlns="http://schemas.openxmlformats.org/package/2006/relationships"><Relationship Id="rId8" Type="http://schemas.openxmlformats.org/officeDocument/2006/relationships/hyperlink" Target="https://vk.com/wall-218826241_1161" TargetMode="External"/><Relationship Id="rId13" Type="http://schemas.openxmlformats.org/officeDocument/2006/relationships/image" Target="../media/image19.png"/><Relationship Id="rId18" Type="http://schemas.openxmlformats.org/officeDocument/2006/relationships/image" Target="../media/image14.png"/><Relationship Id="rId3" Type="http://schemas.openxmlformats.org/officeDocument/2006/relationships/image" Target="../media/image2.jpg"/><Relationship Id="rId7" Type="http://schemas.openxmlformats.org/officeDocument/2006/relationships/hyperlink" Target="https://nevarono.spb.ru/plany.html" TargetMode="External"/><Relationship Id="rId12" Type="http://schemas.openxmlformats.org/officeDocument/2006/relationships/hyperlink" Target="https://vk.com/wall-206004685_2211" TargetMode="External"/><Relationship Id="rId17" Type="http://schemas.openxmlformats.org/officeDocument/2006/relationships/image" Target="../media/image23.png"/><Relationship Id="rId2" Type="http://schemas.openxmlformats.org/officeDocument/2006/relationships/image" Target="../media/image1.png"/><Relationship Id="rId16" Type="http://schemas.openxmlformats.org/officeDocument/2006/relationships/image" Target="../media/image22.png"/><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hyperlink" Target="https://vk.com/wall-215492537_4373" TargetMode="External"/><Relationship Id="rId5" Type="http://schemas.openxmlformats.org/officeDocument/2006/relationships/image" Target="../media/image4.png"/><Relationship Id="rId15" Type="http://schemas.openxmlformats.org/officeDocument/2006/relationships/image" Target="../media/image21.png"/><Relationship Id="rId10" Type="http://schemas.openxmlformats.org/officeDocument/2006/relationships/hyperlink" Target="https://vk.com/wall-186137322_10602" TargetMode="External"/><Relationship Id="rId4" Type="http://schemas.openxmlformats.org/officeDocument/2006/relationships/image" Target="../media/image3.png"/><Relationship Id="rId9" Type="http://schemas.openxmlformats.org/officeDocument/2006/relationships/hyperlink" Target="https://vk.com/wall-216940236_4620" TargetMode="External"/><Relationship Id="rId14" Type="http://schemas.openxmlformats.org/officeDocument/2006/relationships/image" Target="../media/image20.png"/></Relationships>
</file>

<file path=ppt/slides/_rels/slide6.xml.rels><?xml version="1.0" encoding="UTF-8" standalone="yes"?>
<Relationships xmlns="http://schemas.openxmlformats.org/package/2006/relationships"><Relationship Id="rId8" Type="http://schemas.openxmlformats.org/officeDocument/2006/relationships/hyperlink" Target="https://vk.com/wall-186137322_10680" TargetMode="External"/><Relationship Id="rId13" Type="http://schemas.openxmlformats.org/officeDocument/2006/relationships/hyperlink" Target="https://vk.com/wall-194604554_4230" TargetMode="External"/><Relationship Id="rId3" Type="http://schemas.openxmlformats.org/officeDocument/2006/relationships/image" Target="../media/image2.jpg"/><Relationship Id="rId7" Type="http://schemas.openxmlformats.org/officeDocument/2006/relationships/hyperlink" Target="https://vk.com/wall-218826241_1161" TargetMode="External"/><Relationship Id="rId12" Type="http://schemas.openxmlformats.org/officeDocument/2006/relationships/hyperlink" Target="https://vk.com/wall-218826241_1153" TargetMode="External"/><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hyperlink" Target="https://vk.com/wall-206004685_2184" TargetMode="External"/><Relationship Id="rId5" Type="http://schemas.openxmlformats.org/officeDocument/2006/relationships/image" Target="../media/image4.png"/><Relationship Id="rId15" Type="http://schemas.openxmlformats.org/officeDocument/2006/relationships/image" Target="../media/image25.png"/><Relationship Id="rId10" Type="http://schemas.openxmlformats.org/officeDocument/2006/relationships/hyperlink" Target="https://vk.com/wall-216940236_4610" TargetMode="External"/><Relationship Id="rId4" Type="http://schemas.openxmlformats.org/officeDocument/2006/relationships/image" Target="../media/image3.png"/><Relationship Id="rId9" Type="http://schemas.openxmlformats.org/officeDocument/2006/relationships/hyperlink" Target="https://vk.com/wall-219211747_260" TargetMode="External"/><Relationship Id="rId14" Type="http://schemas.openxmlformats.org/officeDocument/2006/relationships/image" Target="../media/image24.jpg"/></Relationships>
</file>

<file path=ppt/slides/_rels/slide7.xml.rels><?xml version="1.0" encoding="UTF-8" standalone="yes"?>
<Relationships xmlns="http://schemas.openxmlformats.org/package/2006/relationships"><Relationship Id="rId8" Type="http://schemas.openxmlformats.org/officeDocument/2006/relationships/hyperlink" Target="https://vk.com/wall-218826241_1238" TargetMode="External"/><Relationship Id="rId13" Type="http://schemas.openxmlformats.org/officeDocument/2006/relationships/hyperlink" Target="https://vk.com/wall-218826241_1143" TargetMode="External"/><Relationship Id="rId3" Type="http://schemas.openxmlformats.org/officeDocument/2006/relationships/image" Target="../media/image2.jpg"/><Relationship Id="rId7" Type="http://schemas.openxmlformats.org/officeDocument/2006/relationships/hyperlink" Target="https://vk.com/wall-218826241_1241" TargetMode="External"/><Relationship Id="rId12" Type="http://schemas.openxmlformats.org/officeDocument/2006/relationships/hyperlink" Target="https://vk.com/wall-218826241_1199" TargetMode="External"/><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hyperlink" Target="https://vk.com/wall-218826241_1223" TargetMode="External"/><Relationship Id="rId5" Type="http://schemas.openxmlformats.org/officeDocument/2006/relationships/image" Target="../media/image4.png"/><Relationship Id="rId15" Type="http://schemas.openxmlformats.org/officeDocument/2006/relationships/image" Target="../media/image26.png"/><Relationship Id="rId10" Type="http://schemas.openxmlformats.org/officeDocument/2006/relationships/hyperlink" Target="https://vk.com/wall-218826241_1231" TargetMode="External"/><Relationship Id="rId4" Type="http://schemas.openxmlformats.org/officeDocument/2006/relationships/image" Target="../media/image3.png"/><Relationship Id="rId9" Type="http://schemas.openxmlformats.org/officeDocument/2006/relationships/hyperlink" Target="https://vk.com/wall-218826241_1236" TargetMode="External"/><Relationship Id="rId14" Type="http://schemas.openxmlformats.org/officeDocument/2006/relationships/hyperlink" Target="https://vk.com/wall-219041778_149"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vk.com/wall-218826241_1208" TargetMode="External"/><Relationship Id="rId3" Type="http://schemas.openxmlformats.org/officeDocument/2006/relationships/image" Target="../media/image2.jpg"/><Relationship Id="rId7" Type="http://schemas.openxmlformats.org/officeDocument/2006/relationships/hyperlink" Target="https://vk.com/wall-218826241_1206" TargetMode="External"/><Relationship Id="rId12" Type="http://schemas.openxmlformats.org/officeDocument/2006/relationships/image" Target="../media/image29.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image" Target="../media/image28.png"/><Relationship Id="rId5" Type="http://schemas.openxmlformats.org/officeDocument/2006/relationships/image" Target="../media/image4.png"/><Relationship Id="rId10" Type="http://schemas.openxmlformats.org/officeDocument/2006/relationships/image" Target="../media/image27.png"/><Relationship Id="rId4" Type="http://schemas.openxmlformats.org/officeDocument/2006/relationships/image" Target="../media/image3.png"/><Relationship Id="rId9" Type="http://schemas.openxmlformats.org/officeDocument/2006/relationships/hyperlink" Target="https://vk.com/wall-218826241_1210"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vk.com/wall-218826241_1209" TargetMode="External"/><Relationship Id="rId13" Type="http://schemas.openxmlformats.org/officeDocument/2006/relationships/hyperlink" Target="https://vk.com/wall-218826241_1220" TargetMode="External"/><Relationship Id="rId18" Type="http://schemas.openxmlformats.org/officeDocument/2006/relationships/hyperlink" Target="https://vk.com/wall-218826241_1212" TargetMode="External"/><Relationship Id="rId3" Type="http://schemas.openxmlformats.org/officeDocument/2006/relationships/image" Target="../media/image2.jpg"/><Relationship Id="rId21" Type="http://schemas.openxmlformats.org/officeDocument/2006/relationships/image" Target="../media/image30.jpg"/><Relationship Id="rId7" Type="http://schemas.openxmlformats.org/officeDocument/2006/relationships/hyperlink" Target="https://disk.g528.ru/doc.html?uid=32a3e716-cb7f-4d79-9f56-35bd57884041_39632" TargetMode="External"/><Relationship Id="rId12" Type="http://schemas.openxmlformats.org/officeDocument/2006/relationships/hyperlink" Target="https://vk.com/wall-218826241_1225" TargetMode="External"/><Relationship Id="rId17" Type="http://schemas.openxmlformats.org/officeDocument/2006/relationships/hyperlink" Target="https://vk.com/wall-218826241_1214" TargetMode="External"/><Relationship Id="rId2" Type="http://schemas.openxmlformats.org/officeDocument/2006/relationships/image" Target="../media/image1.png"/><Relationship Id="rId16" Type="http://schemas.openxmlformats.org/officeDocument/2006/relationships/hyperlink" Target="https://vk.com/wall-218826241_1216" TargetMode="External"/><Relationship Id="rId20" Type="http://schemas.openxmlformats.org/officeDocument/2006/relationships/hyperlink" Target="https://vk.com/wall-218826241_1219" TargetMode="External"/><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hyperlink" Target="https://vk.com/wall-218826241_1226" TargetMode="External"/><Relationship Id="rId5" Type="http://schemas.openxmlformats.org/officeDocument/2006/relationships/image" Target="../media/image4.png"/><Relationship Id="rId15" Type="http://schemas.openxmlformats.org/officeDocument/2006/relationships/hyperlink" Target="https://vk.com/wall-218826241_1217" TargetMode="External"/><Relationship Id="rId10" Type="http://schemas.openxmlformats.org/officeDocument/2006/relationships/hyperlink" Target="https://vk.com/wall-218826241_1227" TargetMode="External"/><Relationship Id="rId19" Type="http://schemas.openxmlformats.org/officeDocument/2006/relationships/hyperlink" Target="https://vk.com/wall-218826241_1211" TargetMode="External"/><Relationship Id="rId4" Type="http://schemas.openxmlformats.org/officeDocument/2006/relationships/image" Target="../media/image3.png"/><Relationship Id="rId9" Type="http://schemas.openxmlformats.org/officeDocument/2006/relationships/hyperlink" Target="https://vk.com/wall-218826241_1229" TargetMode="External"/><Relationship Id="rId14" Type="http://schemas.openxmlformats.org/officeDocument/2006/relationships/hyperlink" Target="https://vk.com/wall-218826241_1218" TargetMode="External"/><Relationship Id="rId22" Type="http://schemas.openxmlformats.org/officeDocument/2006/relationships/image" Target="../media/image24.jp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175113" y="216508"/>
            <a:ext cx="1608775" cy="993281"/>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10037641" y="365"/>
            <a:ext cx="1797495" cy="1094128"/>
          </a:xfrm>
          <a:prstGeom prst="rect">
            <a:avLst/>
          </a:prstGeom>
        </p:spPr>
      </p:pic>
      <p:pic>
        <p:nvPicPr>
          <p:cNvPr id="7" name="Рисунок 6"/>
          <p:cNvPicPr>
            <a:picLocks noChangeAspect="1"/>
          </p:cNvPicPr>
          <p:nvPr/>
        </p:nvPicPr>
        <p:blipFill>
          <a:blip r:embed="rId4"/>
          <a:stretch/>
        </p:blipFill>
        <p:spPr bwMode="auto">
          <a:xfrm>
            <a:off x="2000578" y="106231"/>
            <a:ext cx="1161840" cy="1210150"/>
          </a:xfrm>
          <a:prstGeom prst="rect">
            <a:avLst/>
          </a:prstGeom>
        </p:spPr>
      </p:pic>
      <p:pic>
        <p:nvPicPr>
          <p:cNvPr id="8" name="Рисунок 7"/>
          <p:cNvPicPr>
            <a:picLocks noChangeAspect="1"/>
          </p:cNvPicPr>
          <p:nvPr/>
        </p:nvPicPr>
        <p:blipFill>
          <a:blip r:embed="rId5"/>
          <a:stretch/>
        </p:blipFill>
        <p:spPr bwMode="auto">
          <a:xfrm>
            <a:off x="8865158" y="104025"/>
            <a:ext cx="955438" cy="990469"/>
          </a:xfrm>
          <a:prstGeom prst="rect">
            <a:avLst/>
          </a:prstGeom>
        </p:spPr>
      </p:pic>
      <p:pic>
        <p:nvPicPr>
          <p:cNvPr id="10" name="Рисунок 9"/>
          <p:cNvPicPr>
            <a:picLocks noChangeAspect="1"/>
          </p:cNvPicPr>
          <p:nvPr/>
        </p:nvPicPr>
        <p:blipFill>
          <a:blip r:embed="rId6"/>
          <a:stretch/>
        </p:blipFill>
        <p:spPr bwMode="auto">
          <a:xfrm>
            <a:off x="325476" y="1605654"/>
            <a:ext cx="5182049" cy="4352921"/>
          </a:xfrm>
          <a:prstGeom prst="rect">
            <a:avLst/>
          </a:prstGeom>
        </p:spPr>
      </p:pic>
      <p:sp>
        <p:nvSpPr>
          <p:cNvPr id="11" name="TextBox 10"/>
          <p:cNvSpPr txBox="1"/>
          <p:nvPr/>
        </p:nvSpPr>
        <p:spPr bwMode="auto">
          <a:xfrm>
            <a:off x="124393" y="1244552"/>
            <a:ext cx="5953333" cy="5586145"/>
          </a:xfrm>
          <a:prstGeom prst="rect">
            <a:avLst/>
          </a:prstGeom>
          <a:noFill/>
        </p:spPr>
        <p:txBody>
          <a:bodyPr wrap="square" rtlCol="0">
            <a:spAutoFit/>
          </a:bodyPr>
          <a:lstStyle/>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200" b="1">
              <a:solidFill>
                <a:srgbClr val="FF0000"/>
              </a:solidFill>
            </a:endParaRPr>
          </a:p>
        </p:txBody>
      </p:sp>
      <p:graphicFrame>
        <p:nvGraphicFramePr>
          <p:cNvPr id="12" name="Таблица 11"/>
          <p:cNvGraphicFramePr>
            <a:graphicFrameLocks noGrp="1"/>
          </p:cNvGraphicFramePr>
          <p:nvPr/>
        </p:nvGraphicFramePr>
        <p:xfrm>
          <a:off x="6186368" y="1175135"/>
          <a:ext cx="5694630" cy="5336901"/>
        </p:xfrm>
        <a:graphic>
          <a:graphicData uri="http://schemas.openxmlformats.org/drawingml/2006/table">
            <a:tbl>
              <a:tblPr firstRow="1" bandRow="1">
                <a:tableStyleId>{5C22544A-7EE6-4342-B048-85BDC9FD1C3A}</a:tableStyleId>
              </a:tblPr>
              <a:tblGrid>
                <a:gridCol w="2749973"/>
                <a:gridCol w="2944657"/>
              </a:tblGrid>
              <a:tr h="332418">
                <a:tc>
                  <a:txBody>
                    <a:bodyPr/>
                    <a:lstStyle/>
                    <a:p>
                      <a:pPr algn="ctr">
                        <a:defRPr/>
                      </a:pPr>
                      <a:endParaRPr lang="ru-RU" sz="1800">
                        <a:solidFill>
                          <a:srgbClr val="0070C0"/>
                        </a:solidFill>
                      </a:endParaRPr>
                    </a:p>
                    <a:p>
                      <a:pPr algn="ctr">
                        <a:defRPr/>
                      </a:pPr>
                      <a:endParaRPr lang="ru-RU" sz="1800">
                        <a:solidFill>
                          <a:srgbClr val="0070C0"/>
                        </a:solidFill>
                      </a:endParaRPr>
                    </a:p>
                    <a:p>
                      <a:pPr algn="ctr">
                        <a:defRPr/>
                      </a:pPr>
                      <a:r>
                        <a:rPr lang="ru-RU" sz="1800">
                          <a:solidFill>
                            <a:srgbClr val="0070C0"/>
                          </a:solidFill>
                        </a:rPr>
                        <a:t>учреждения кластера </a:t>
                      </a:r>
                    </a:p>
                  </a:txBody>
                  <a:tcPr>
                    <a:solidFill>
                      <a:schemeClr val="accent5">
                        <a:lumMod val="40000"/>
                        <a:lumOff val="60000"/>
                      </a:schemeClr>
                    </a:solidFill>
                  </a:tcPr>
                </a:tc>
                <a:tc>
                  <a:txBody>
                    <a:bodyPr/>
                    <a:lstStyle/>
                    <a:p>
                      <a:pPr marL="0" marR="0" lvl="0" indent="0" algn="ctr" defTabSz="914400">
                        <a:lnSpc>
                          <a:spcPct val="100000"/>
                        </a:lnSpc>
                        <a:spcBef>
                          <a:spcPts val="0"/>
                        </a:spcBef>
                        <a:spcAft>
                          <a:spcPts val="0"/>
                        </a:spcAft>
                        <a:buClrTx/>
                        <a:buSzTx/>
                        <a:buFontTx/>
                        <a:buNone/>
                        <a:defRPr/>
                      </a:pPr>
                      <a:endParaRPr lang="ru-RU">
                        <a:solidFill>
                          <a:srgbClr val="FF0000"/>
                        </a:solidFill>
                      </a:endParaRPr>
                    </a:p>
                    <a:p>
                      <a:pPr marL="0" marR="0" lvl="0" indent="0" algn="ctr" defTabSz="914400">
                        <a:lnSpc>
                          <a:spcPct val="100000"/>
                        </a:lnSpc>
                        <a:spcBef>
                          <a:spcPts val="0"/>
                        </a:spcBef>
                        <a:spcAft>
                          <a:spcPts val="0"/>
                        </a:spcAft>
                        <a:buClrTx/>
                        <a:buSzTx/>
                        <a:buFontTx/>
                        <a:buNone/>
                        <a:defRPr/>
                      </a:pPr>
                      <a:r>
                        <a:rPr lang="ru-RU">
                          <a:solidFill>
                            <a:srgbClr val="FF0000"/>
                          </a:solidFill>
                        </a:rPr>
                        <a:t>331, 337, 342, 343, 347, 498, 513, 528, 571, 651, 707</a:t>
                      </a:r>
                      <a:endParaRPr/>
                    </a:p>
                    <a:p>
                      <a:pPr>
                        <a:defRPr/>
                      </a:pPr>
                      <a:endParaRPr lang="ru-RU"/>
                    </a:p>
                  </a:txBody>
                  <a:tcPr>
                    <a:solidFill>
                      <a:schemeClr val="accent5">
                        <a:lumMod val="40000"/>
                        <a:lumOff val="60000"/>
                      </a:schemeClr>
                    </a:solidFill>
                  </a:tcPr>
                </a:tc>
              </a:tr>
              <a:tr h="332418">
                <a:tc>
                  <a:txBody>
                    <a:bodyPr/>
                    <a:lstStyle/>
                    <a:p>
                      <a:pPr algn="ctr">
                        <a:defRPr/>
                      </a:pPr>
                      <a:endParaRPr lang="ru-RU" sz="1800"/>
                    </a:p>
                    <a:p>
                      <a:pPr algn="ctr">
                        <a:defRPr/>
                      </a:pPr>
                      <a:r>
                        <a:rPr lang="ru-RU" sz="1800">
                          <a:solidFill>
                            <a:srgbClr val="0070C0"/>
                          </a:solidFill>
                        </a:rPr>
                        <a:t>численность и профили педагогических классов</a:t>
                      </a:r>
                    </a:p>
                  </a:txBody>
                  <a:tcPr/>
                </a:tc>
                <a:tc>
                  <a:txBody>
                    <a:bodyPr/>
                    <a:lstStyle/>
                    <a:p>
                      <a:pPr algn="l">
                        <a:defRPr/>
                      </a:pPr>
                      <a:r>
                        <a:rPr lang="ru-RU" sz="1600">
                          <a:solidFill>
                            <a:schemeClr val="accent1">
                              <a:lumMod val="75000"/>
                            </a:schemeClr>
                          </a:solidFill>
                        </a:rPr>
                        <a:t>10 классов - 11 (278  человек)</a:t>
                      </a:r>
                      <a:endParaRPr/>
                    </a:p>
                    <a:p>
                      <a:pPr algn="l">
                        <a:defRPr/>
                      </a:pPr>
                      <a:r>
                        <a:rPr lang="ru-RU" sz="1600">
                          <a:solidFill>
                            <a:schemeClr val="accent1">
                              <a:lumMod val="75000"/>
                            </a:schemeClr>
                          </a:solidFill>
                        </a:rPr>
                        <a:t>11 классов – 11 (316 человек)</a:t>
                      </a:r>
                      <a:endParaRPr/>
                    </a:p>
                    <a:p>
                      <a:pPr>
                        <a:defRPr/>
                      </a:pPr>
                      <a:endParaRPr lang="ru-RU" sz="1200"/>
                    </a:p>
                  </a:txBody>
                  <a:tcPr/>
                </a:tc>
              </a:tr>
              <a:tr h="869539">
                <a:tc>
                  <a:txBody>
                    <a:bodyPr/>
                    <a:lstStyle/>
                    <a:p>
                      <a:pPr algn="ctr">
                        <a:defRPr/>
                      </a:pPr>
                      <a:endParaRPr lang="ru-RU" sz="1800"/>
                    </a:p>
                    <a:p>
                      <a:pPr algn="ctr">
                        <a:defRPr/>
                      </a:pPr>
                      <a:r>
                        <a:rPr lang="ru-RU" sz="1800" u="sng">
                          <a:solidFill>
                            <a:srgbClr val="0070C0"/>
                          </a:solidFill>
                          <a:hlinkClick r:id="rId7" tooltip="https://gymn528.ru/"/>
                        </a:rPr>
                        <a:t>сайт опорного центра</a:t>
                      </a:r>
                      <a:endParaRPr lang="ru-RU" sz="1800">
                        <a:solidFill>
                          <a:srgbClr val="0070C0"/>
                        </a:solidFill>
                      </a:endParaRPr>
                    </a:p>
                  </a:txBody>
                  <a:tcPr/>
                </a:tc>
                <a:tc>
                  <a:txBody>
                    <a:bodyPr/>
                    <a:lstStyle/>
                    <a:p>
                      <a:pPr marL="0" marR="0" lvl="0" indent="0" algn="ctr" defTabSz="914400">
                        <a:lnSpc>
                          <a:spcPct val="100000"/>
                        </a:lnSpc>
                        <a:spcBef>
                          <a:spcPts val="0"/>
                        </a:spcBef>
                        <a:spcAft>
                          <a:spcPts val="0"/>
                        </a:spcAft>
                        <a:buClrTx/>
                        <a:buSzTx/>
                        <a:buFontTx/>
                        <a:buNone/>
                        <a:defRPr/>
                      </a:pPr>
                      <a:endParaRPr lang="ru-RU" sz="1400" b="0" i="0" u="none" strike="noStrike" cap="none" spc="0">
                        <a:ln>
                          <a:noFill/>
                        </a:ln>
                        <a:solidFill>
                          <a:prstClr val="black"/>
                        </a:solidFill>
                        <a:latin typeface="Calibri"/>
                        <a:ea typeface="Arial"/>
                        <a:cs typeface="Arial"/>
                      </a:endParaRPr>
                    </a:p>
                    <a:p>
                      <a:pPr algn="ctr">
                        <a:defRPr/>
                      </a:pPr>
                      <a:endParaRPr lang="ru-RU" sz="1400"/>
                    </a:p>
                  </a:txBody>
                  <a:tcPr/>
                </a:tc>
              </a:tr>
              <a:tr h="1084082">
                <a:tc>
                  <a:txBody>
                    <a:bodyPr/>
                    <a:lstStyle/>
                    <a:p>
                      <a:pPr algn="ctr">
                        <a:defRPr/>
                      </a:pPr>
                      <a:r>
                        <a:rPr lang="ru-RU" sz="1800" u="sng">
                          <a:solidFill>
                            <a:srgbClr val="0070C0"/>
                          </a:solidFill>
                          <a:hlinkClick r:id="rId8" tooltip="https://vk.com/"/>
                        </a:rPr>
                        <a:t>Официальное пространство в социальных сетях</a:t>
                      </a:r>
                      <a:endParaRPr lang="ru-RU" sz="1800">
                        <a:solidFill>
                          <a:srgbClr val="0070C0"/>
                        </a:solidFill>
                      </a:endParaRPr>
                    </a:p>
                  </a:txBody>
                  <a:tcPr/>
                </a:tc>
                <a:tc>
                  <a:txBody>
                    <a:bodyPr/>
                    <a:lstStyle/>
                    <a:p>
                      <a:pPr algn="r">
                        <a:defRPr/>
                      </a:pPr>
                      <a:endParaRPr lang="ru-RU" sz="1600"/>
                    </a:p>
                  </a:txBody>
                  <a:tcPr/>
                </a:tc>
              </a:tr>
              <a:tr h="332418">
                <a:tc>
                  <a:txBody>
                    <a:bodyPr/>
                    <a:lstStyle/>
                    <a:p>
                      <a:pPr algn="ctr">
                        <a:defRPr/>
                      </a:pPr>
                      <a:endParaRPr lang="ru-RU" sz="1800">
                        <a:solidFill>
                          <a:srgbClr val="0070C0"/>
                        </a:solidFill>
                      </a:endParaRPr>
                    </a:p>
                    <a:p>
                      <a:pPr algn="ctr">
                        <a:defRPr/>
                      </a:pPr>
                      <a:r>
                        <a:rPr lang="ru-RU" sz="1800">
                          <a:solidFill>
                            <a:srgbClr val="0070C0"/>
                          </a:solidFill>
                        </a:rPr>
                        <a:t>координирует работу опорного центра и кластера </a:t>
                      </a:r>
                    </a:p>
                  </a:txBody>
                  <a:tcPr/>
                </a:tc>
                <a:tc>
                  <a:txBody>
                    <a:bodyPr/>
                    <a:lstStyle/>
                    <a:p>
                      <a:pPr algn="ctr">
                        <a:defRPr/>
                      </a:pPr>
                      <a:r>
                        <a:rPr lang="ru-RU">
                          <a:solidFill>
                            <a:srgbClr val="FF0000"/>
                          </a:solidFill>
                        </a:rPr>
                        <a:t>Любовь Ивановна Чалганская,</a:t>
                      </a:r>
                      <a:endParaRPr/>
                    </a:p>
                    <a:p>
                      <a:pPr algn="ctr">
                        <a:defRPr/>
                      </a:pPr>
                      <a:r>
                        <a:rPr lang="ru-RU" sz="1400">
                          <a:solidFill>
                            <a:srgbClr val="002060"/>
                          </a:solidFill>
                        </a:rPr>
                        <a:t>начальник отдела образования администрации Невского района Санкт-Петербурга</a:t>
                      </a:r>
                      <a:endParaRPr lang="ru-RU"/>
                    </a:p>
                  </a:txBody>
                  <a:tcPr/>
                </a:tc>
              </a:tr>
            </a:tbl>
          </a:graphicData>
        </a:graphic>
      </p:graphicFrame>
      <p:sp>
        <p:nvSpPr>
          <p:cNvPr id="5" name="Rectangle 17"/>
          <p:cNvSpPr>
            <a:spLocks noChangeArrowheads="1"/>
          </p:cNvSpPr>
          <p:nvPr/>
        </p:nvSpPr>
        <p:spPr bwMode="auto">
          <a:xfrm>
            <a:off x="0" y="-184666"/>
            <a:ext cx="248786" cy="369332"/>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marL="0" marR="0" lvl="0" indent="0" algn="l" defTabSz="914400">
              <a:lnSpc>
                <a:spcPct val="100000"/>
              </a:lnSpc>
              <a:spcBef>
                <a:spcPts val="0"/>
              </a:spcBef>
              <a:spcAft>
                <a:spcPts val="0"/>
              </a:spcAft>
              <a:buClrTx/>
              <a:buSzTx/>
              <a:buFontTx/>
              <a:buNone/>
              <a:defRPr/>
            </a:pPr>
            <a:r>
              <a:rPr lang="ru-RU" sz="1800" b="0" i="0" u="none" strike="noStrike" cap="none">
                <a:ln>
                  <a:noFill/>
                </a:ln>
                <a:solidFill>
                  <a:schemeClr val="tx1"/>
                </a:solidFill>
                <a:latin typeface="Arial"/>
              </a:rPr>
              <a:t> </a:t>
            </a:r>
            <a:endParaRPr/>
          </a:p>
        </p:txBody>
      </p:sp>
      <p:sp>
        <p:nvSpPr>
          <p:cNvPr id="3" name="Rectangle 1"/>
          <p:cNvSpPr>
            <a:spLocks noChangeArrowheads="1"/>
          </p:cNvSpPr>
          <p:nvPr/>
        </p:nvSpPr>
        <p:spPr bwMode="auto">
          <a:xfrm>
            <a:off x="302372" y="1255497"/>
            <a:ext cx="5775354" cy="5332229"/>
          </a:xfrm>
          <a:prstGeom prst="rect">
            <a:avLst/>
          </a:prstGeom>
          <a:solidFill>
            <a:srgbClr val="FFFFFF"/>
          </a:solidFill>
          <a:ln>
            <a:noFill/>
          </a:ln>
          <a:effectLst/>
        </p:spPr>
        <p:txBody>
          <a:bodyPr vert="horz" wrap="square" lIns="36000" tIns="36000" rIns="36000" bIns="3600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algn="ctr">
              <a:defRPr/>
            </a:pPr>
            <a:r>
              <a:rPr lang="ru-RU" sz="1050" b="1" i="0" u="none" strike="noStrike" cap="none">
                <a:ln>
                  <a:noFill/>
                </a:ln>
                <a:solidFill>
                  <a:srgbClr val="FF0000"/>
                </a:solidFill>
                <a:cs typeface="Arial"/>
              </a:rPr>
              <a:t>В 2025-2026 учебном году в рамках кластерной работы с Вами сотрудничают</a:t>
            </a:r>
            <a:r>
              <a:rPr lang="en-US" sz="1050" b="1" i="0" u="none" strike="noStrike" cap="none">
                <a:ln>
                  <a:noFill/>
                </a:ln>
                <a:solidFill>
                  <a:srgbClr val="FF0000"/>
                </a:solidFill>
                <a:cs typeface="Arial"/>
              </a:rPr>
              <a:t>:</a:t>
            </a:r>
            <a:endParaRPr/>
          </a:p>
          <a:p>
            <a:pPr>
              <a:defRPr/>
            </a:pPr>
            <a:endParaRPr lang="en-US" sz="1050">
              <a:solidFill>
                <a:srgbClr val="002060"/>
              </a:solidFill>
              <a:cs typeface="Arial"/>
            </a:endParaRPr>
          </a:p>
          <a:p>
            <a:pPr marL="171450" indent="-171450">
              <a:buFont typeface="Wingdings"/>
              <a:buChar char="ü"/>
              <a:defRPr/>
            </a:pPr>
            <a:r>
              <a:rPr lang="ru-RU" sz="1050" b="1">
                <a:solidFill>
                  <a:srgbClr val="FF0000"/>
                </a:solidFill>
                <a:cs typeface="Arial"/>
              </a:rPr>
              <a:t>Спасская Елена Борисовна</a:t>
            </a:r>
            <a:r>
              <a:rPr lang="ru-RU" sz="1050">
                <a:solidFill>
                  <a:srgbClr val="002060"/>
                </a:solidFill>
                <a:cs typeface="Arial"/>
              </a:rPr>
              <a:t>, научный руководитель опорного центра, к.п.н., начальник Управления межрегионального сотрудничества в сфере образования РГПУ имени А.И. Герцена </a:t>
            </a:r>
            <a:endParaRPr/>
          </a:p>
          <a:p>
            <a:pPr>
              <a:defRPr/>
            </a:pPr>
            <a:r>
              <a:rPr lang="ru-RU" sz="1050">
                <a:solidFill>
                  <a:srgbClr val="002060"/>
                </a:solidFill>
                <a:cs typeface="Arial"/>
              </a:rPr>
              <a:t>     </a:t>
            </a:r>
            <a:r>
              <a:rPr lang="ru-RU" sz="1050" i="1">
                <a:solidFill>
                  <a:srgbClr val="002060"/>
                </a:solidFill>
                <a:cs typeface="Arial"/>
              </a:rPr>
              <a:t>Научное сопровождение деятельности кластера, просветительская работа с    </a:t>
            </a:r>
            <a:endParaRPr/>
          </a:p>
          <a:p>
            <a:pPr>
              <a:defRPr/>
            </a:pPr>
            <a:r>
              <a:rPr lang="ru-RU" sz="1050" i="1">
                <a:solidFill>
                  <a:srgbClr val="002060"/>
                </a:solidFill>
                <a:cs typeface="Arial"/>
              </a:rPr>
              <a:t>     руководителями школ, кураторами  педагогических классов, старшеклассниками и  </a:t>
            </a:r>
            <a:endParaRPr/>
          </a:p>
          <a:p>
            <a:pPr>
              <a:defRPr/>
            </a:pPr>
            <a:r>
              <a:rPr lang="ru-RU" sz="1050" i="1">
                <a:solidFill>
                  <a:srgbClr val="002060"/>
                </a:solidFill>
                <a:cs typeface="Arial"/>
              </a:rPr>
              <a:t>     родителями.</a:t>
            </a:r>
            <a:endParaRPr/>
          </a:p>
          <a:p>
            <a:pPr marL="171450" indent="-171450">
              <a:buFont typeface="Wingdings"/>
              <a:buChar char="ü"/>
              <a:defRPr/>
            </a:pPr>
            <a:r>
              <a:rPr lang="ru-RU" sz="1050" b="1">
                <a:solidFill>
                  <a:srgbClr val="FF0000"/>
                </a:solidFill>
                <a:cs typeface="Arial"/>
              </a:rPr>
              <a:t>Францужан Екатерина Валентиновна</a:t>
            </a:r>
            <a:r>
              <a:rPr lang="ru-RU" sz="1050">
                <a:solidFill>
                  <a:srgbClr val="002060"/>
                </a:solidFill>
                <a:cs typeface="Arial"/>
              </a:rPr>
              <a:t>, руководитель опорного центра, директор ГБОУ гимназии №528 Невского района Санкт-Петербурга</a:t>
            </a:r>
            <a:endParaRPr/>
          </a:p>
          <a:p>
            <a:pPr>
              <a:defRPr/>
            </a:pPr>
            <a:r>
              <a:rPr lang="ru-RU" sz="1050">
                <a:solidFill>
                  <a:srgbClr val="002060"/>
                </a:solidFill>
                <a:cs typeface="Arial"/>
              </a:rPr>
              <a:t>     </a:t>
            </a:r>
            <a:r>
              <a:rPr lang="ru-RU" sz="1050" i="1">
                <a:solidFill>
                  <a:srgbClr val="002060"/>
                </a:solidFill>
                <a:cs typeface="Arial"/>
              </a:rPr>
              <a:t>Обеспечение деятельности  опорного центра, планирование работы кластера,  </a:t>
            </a:r>
            <a:endParaRPr/>
          </a:p>
          <a:p>
            <a:pPr>
              <a:defRPr/>
            </a:pPr>
            <a:r>
              <a:rPr lang="ru-RU" sz="1050" i="1">
                <a:solidFill>
                  <a:srgbClr val="002060"/>
                </a:solidFill>
                <a:cs typeface="Arial"/>
              </a:rPr>
              <a:t>     аналитическая деятельность, работа с руководителями образовательных  </a:t>
            </a:r>
            <a:endParaRPr/>
          </a:p>
          <a:p>
            <a:pPr>
              <a:defRPr/>
            </a:pPr>
            <a:r>
              <a:rPr lang="ru-RU" sz="1050" i="1">
                <a:solidFill>
                  <a:srgbClr val="002060"/>
                </a:solidFill>
                <a:cs typeface="Arial"/>
              </a:rPr>
              <a:t>     учреждений   кластера</a:t>
            </a:r>
            <a:r>
              <a:rPr lang="ru-RU" sz="1050">
                <a:solidFill>
                  <a:srgbClr val="002060"/>
                </a:solidFill>
                <a:cs typeface="Arial"/>
              </a:rPr>
              <a:t>.</a:t>
            </a:r>
            <a:endParaRPr/>
          </a:p>
          <a:p>
            <a:pPr marL="171450" indent="-171450">
              <a:buFont typeface="Wingdings"/>
              <a:buChar char="ü"/>
              <a:defRPr/>
            </a:pPr>
            <a:r>
              <a:rPr lang="ru-RU" sz="1050" b="1" i="0" u="none" strike="noStrike" cap="none">
                <a:ln>
                  <a:noFill/>
                </a:ln>
                <a:solidFill>
                  <a:srgbClr val="FF0000"/>
                </a:solidFill>
                <a:cs typeface="Arial"/>
              </a:rPr>
              <a:t>Рыжкова Инна Витальевна</a:t>
            </a:r>
            <a:r>
              <a:rPr lang="ru-RU" sz="1050" b="0" i="0" u="none" strike="noStrike" cap="none">
                <a:ln>
                  <a:noFill/>
                </a:ln>
                <a:solidFill>
                  <a:srgbClr val="002060"/>
                </a:solidFill>
                <a:cs typeface="Arial"/>
              </a:rPr>
              <a:t>, методист опорного центра, к.п.н., доцент кафедры образовательных технологий факультета филологии РГПУ имени А.И.Герцена</a:t>
            </a:r>
          </a:p>
          <a:p>
            <a:pPr>
              <a:defRPr/>
            </a:pPr>
            <a:r>
              <a:rPr lang="ru-RU" sz="1050">
                <a:solidFill>
                  <a:srgbClr val="002060"/>
                </a:solidFill>
                <a:cs typeface="Arial"/>
              </a:rPr>
              <a:t>     </a:t>
            </a:r>
            <a:r>
              <a:rPr lang="ru-RU" sz="1050" i="1">
                <a:solidFill>
                  <a:srgbClr val="002060"/>
                </a:solidFill>
                <a:cs typeface="Arial"/>
              </a:rPr>
              <a:t>Организация и координация партнёрских связей опорного центра с учреждениями   </a:t>
            </a:r>
            <a:endParaRPr/>
          </a:p>
          <a:p>
            <a:pPr>
              <a:defRPr/>
            </a:pPr>
            <a:r>
              <a:rPr lang="ru-RU" sz="1050" i="1">
                <a:solidFill>
                  <a:srgbClr val="002060"/>
                </a:solidFill>
                <a:cs typeface="Arial"/>
              </a:rPr>
              <a:t>     Санкт-Петербурга и профильных организаций высшего и среднего образования,  </a:t>
            </a:r>
            <a:endParaRPr/>
          </a:p>
          <a:p>
            <a:pPr>
              <a:defRPr/>
            </a:pPr>
            <a:r>
              <a:rPr lang="ru-RU" sz="1050" i="1">
                <a:solidFill>
                  <a:srgbClr val="002060"/>
                </a:solidFill>
                <a:cs typeface="Arial"/>
              </a:rPr>
              <a:t>     методическая  поддержка, обобщение опыта школ кластера и опорного центра.  </a:t>
            </a:r>
            <a:endParaRPr lang="ru-RU" sz="1050" b="0" i="1" u="none" strike="noStrike" cap="none">
              <a:ln>
                <a:noFill/>
              </a:ln>
              <a:solidFill>
                <a:srgbClr val="002060"/>
              </a:solidFill>
              <a:cs typeface="Arial"/>
            </a:endParaRPr>
          </a:p>
          <a:p>
            <a:pPr marL="171450" indent="-171450">
              <a:buFont typeface="Wingdings"/>
              <a:buChar char="ü"/>
              <a:defRPr/>
            </a:pPr>
            <a:r>
              <a:rPr lang="ru-RU" sz="1050" b="1">
                <a:solidFill>
                  <a:srgbClr val="FF0000"/>
                </a:solidFill>
                <a:cs typeface="Arial"/>
              </a:rPr>
              <a:t>Чербаева Лариса Николаевна</a:t>
            </a:r>
            <a:r>
              <a:rPr lang="ru-RU" sz="1050">
                <a:solidFill>
                  <a:srgbClr val="002060"/>
                </a:solidFill>
                <a:cs typeface="Arial"/>
              </a:rPr>
              <a:t>, методист опорного центра, заместитель директора ГБОУ гимназии №528 Невского района Санкт-Петербурга</a:t>
            </a:r>
            <a:endParaRPr/>
          </a:p>
          <a:p>
            <a:pPr>
              <a:defRPr/>
            </a:pPr>
            <a:r>
              <a:rPr lang="ru-RU" sz="1050">
                <a:solidFill>
                  <a:srgbClr val="002060"/>
                </a:solidFill>
                <a:cs typeface="Arial"/>
              </a:rPr>
              <a:t>     </a:t>
            </a:r>
            <a:r>
              <a:rPr lang="ru-RU" sz="1050" i="1">
                <a:solidFill>
                  <a:srgbClr val="002060"/>
                </a:solidFill>
                <a:cs typeface="Arial"/>
              </a:rPr>
              <a:t>Непосредственная организация и проведение плановых мероприятий опорного  </a:t>
            </a:r>
            <a:endParaRPr/>
          </a:p>
          <a:p>
            <a:pPr>
              <a:defRPr/>
            </a:pPr>
            <a:r>
              <a:rPr lang="ru-RU" sz="1050" i="1">
                <a:solidFill>
                  <a:srgbClr val="002060"/>
                </a:solidFill>
                <a:cs typeface="Arial"/>
              </a:rPr>
              <a:t>     центра с обучающимися и кураторами педагогических классов, с  педагогами и    </a:t>
            </a:r>
            <a:endParaRPr/>
          </a:p>
          <a:p>
            <a:pPr>
              <a:defRPr/>
            </a:pPr>
            <a:r>
              <a:rPr lang="ru-RU" sz="1050" i="1">
                <a:solidFill>
                  <a:srgbClr val="002060"/>
                </a:solidFill>
                <a:cs typeface="Arial"/>
              </a:rPr>
              <a:t>     наставниками педагогических классов, аналитическая  работа.</a:t>
            </a:r>
            <a:endParaRPr/>
          </a:p>
          <a:p>
            <a:pPr marL="171450" indent="-171450">
              <a:buFont typeface="Wingdings"/>
              <a:buChar char="ü"/>
              <a:defRPr/>
            </a:pPr>
            <a:r>
              <a:rPr lang="ru-RU" sz="1050" b="1" i="0" u="none" strike="noStrike" cap="none">
                <a:ln>
                  <a:noFill/>
                </a:ln>
                <a:solidFill>
                  <a:srgbClr val="FF0000"/>
                </a:solidFill>
                <a:cs typeface="Arial"/>
              </a:rPr>
              <a:t>Филатова Наталья Александровна</a:t>
            </a:r>
            <a:r>
              <a:rPr lang="ru-RU" sz="1050" b="0" i="0" u="none" strike="noStrike" cap="none">
                <a:ln>
                  <a:noFill/>
                </a:ln>
                <a:solidFill>
                  <a:srgbClr val="002060"/>
                </a:solidFill>
                <a:cs typeface="Arial"/>
              </a:rPr>
              <a:t>, методист опорного центра, заместитель директора ГБУ ИМЦ Невского района Санкт-Петербурга</a:t>
            </a:r>
            <a:endParaRPr/>
          </a:p>
          <a:p>
            <a:pPr>
              <a:defRPr/>
            </a:pPr>
            <a:r>
              <a:rPr lang="ru-RU" sz="1050">
                <a:solidFill>
                  <a:srgbClr val="002060"/>
                </a:solidFill>
                <a:cs typeface="Arial"/>
              </a:rPr>
              <a:t>     </a:t>
            </a:r>
            <a:r>
              <a:rPr lang="ru-RU" sz="1050" i="1">
                <a:solidFill>
                  <a:srgbClr val="002060"/>
                </a:solidFill>
                <a:cs typeface="Arial"/>
              </a:rPr>
              <a:t>Непосредственная организация и проведение плановых мероприятий опорного  </a:t>
            </a:r>
            <a:endParaRPr/>
          </a:p>
          <a:p>
            <a:pPr>
              <a:defRPr/>
            </a:pPr>
            <a:r>
              <a:rPr lang="ru-RU" sz="1050" i="1">
                <a:solidFill>
                  <a:srgbClr val="002060"/>
                </a:solidFill>
                <a:cs typeface="Arial"/>
              </a:rPr>
              <a:t>     центра с  педагогами, наставниками педагогических классов</a:t>
            </a:r>
            <a:r>
              <a:rPr lang="ru-RU" sz="1050">
                <a:solidFill>
                  <a:srgbClr val="002060"/>
                </a:solidFill>
                <a:cs typeface="Arial"/>
              </a:rPr>
              <a:t>.</a:t>
            </a:r>
            <a:endParaRPr lang="ru-RU" sz="1050" b="0" i="0" u="none" strike="noStrike" cap="none">
              <a:ln>
                <a:noFill/>
              </a:ln>
              <a:solidFill>
                <a:srgbClr val="002060"/>
              </a:solidFill>
              <a:cs typeface="Arial"/>
            </a:endParaRPr>
          </a:p>
          <a:p>
            <a:pPr marL="171450" indent="-171450">
              <a:buFont typeface="Wingdings"/>
              <a:buChar char="ü"/>
              <a:defRPr/>
            </a:pPr>
            <a:r>
              <a:rPr lang="ru-RU" sz="1050" b="1">
                <a:solidFill>
                  <a:srgbClr val="FF0000"/>
                </a:solidFill>
                <a:cs typeface="Arial"/>
              </a:rPr>
              <a:t>Марченко Александра Андреевна</a:t>
            </a:r>
            <a:r>
              <a:rPr lang="ru-RU" sz="1050">
                <a:solidFill>
                  <a:srgbClr val="002060"/>
                </a:solidFill>
                <a:cs typeface="Arial"/>
              </a:rPr>
              <a:t>, педагог-организатор опорного центра, учитель истории ГБОУ гимназии №528 Невского района Санкт-Петербурга</a:t>
            </a:r>
            <a:endParaRPr/>
          </a:p>
          <a:p>
            <a:pPr>
              <a:defRPr/>
            </a:pPr>
            <a:r>
              <a:rPr lang="ru-RU" sz="1050" b="0" i="0" u="none" strike="noStrike" cap="none">
                <a:ln>
                  <a:noFill/>
                </a:ln>
                <a:solidFill>
                  <a:srgbClr val="002060"/>
                </a:solidFill>
                <a:cs typeface="Arial"/>
              </a:rPr>
              <a:t>     </a:t>
            </a:r>
            <a:r>
              <a:rPr lang="ru-RU" sz="1050" b="0" i="1" u="none" strike="noStrike" cap="none">
                <a:ln>
                  <a:noFill/>
                </a:ln>
                <a:solidFill>
                  <a:srgbClr val="002060"/>
                </a:solidFill>
                <a:cs typeface="Arial"/>
              </a:rPr>
              <a:t>Непосредственная работа с обучающимися педагогических классов школ кластера,  </a:t>
            </a:r>
            <a:endParaRPr/>
          </a:p>
          <a:p>
            <a:pPr>
              <a:defRPr/>
            </a:pPr>
            <a:r>
              <a:rPr lang="ru-RU" sz="1050" i="1">
                <a:solidFill>
                  <a:srgbClr val="002060"/>
                </a:solidFill>
                <a:cs typeface="Arial"/>
              </a:rPr>
              <a:t>     </a:t>
            </a:r>
            <a:r>
              <a:rPr lang="ru-RU" sz="1050" b="0" i="1" u="none" strike="noStrike" cap="none">
                <a:ln>
                  <a:noFill/>
                </a:ln>
                <a:solidFill>
                  <a:srgbClr val="002060"/>
                </a:solidFill>
                <a:cs typeface="Arial"/>
              </a:rPr>
              <a:t>работа с документами опорного центра, размещение информационных материалов  </a:t>
            </a:r>
            <a:endParaRPr/>
          </a:p>
          <a:p>
            <a:pPr>
              <a:defRPr/>
            </a:pPr>
            <a:r>
              <a:rPr lang="ru-RU" sz="1050" i="1">
                <a:solidFill>
                  <a:srgbClr val="002060"/>
                </a:solidFill>
                <a:cs typeface="Arial"/>
              </a:rPr>
              <a:t>     </a:t>
            </a:r>
            <a:r>
              <a:rPr lang="ru-RU" sz="1050" b="0" i="1" u="none" strike="noStrike" cap="none">
                <a:ln>
                  <a:noFill/>
                </a:ln>
                <a:solidFill>
                  <a:srgbClr val="002060"/>
                </a:solidFill>
                <a:cs typeface="Arial"/>
              </a:rPr>
              <a:t>на  сайте и  официальной группе опорного центра в социальных сетях.</a:t>
            </a:r>
          </a:p>
        </p:txBody>
      </p:sp>
      <p:pic>
        <p:nvPicPr>
          <p:cNvPr id="4" name="Рисунок 3"/>
          <p:cNvPicPr>
            <a:picLocks noChangeAspect="1"/>
          </p:cNvPicPr>
          <p:nvPr/>
        </p:nvPicPr>
        <p:blipFill>
          <a:blip r:embed="rId9"/>
          <a:stretch/>
        </p:blipFill>
        <p:spPr bwMode="auto">
          <a:xfrm>
            <a:off x="9781468" y="3308268"/>
            <a:ext cx="817735" cy="817735"/>
          </a:xfrm>
          <a:prstGeom prst="rect">
            <a:avLst/>
          </a:prstGeom>
        </p:spPr>
      </p:pic>
      <p:pic>
        <p:nvPicPr>
          <p:cNvPr id="14" name="Рисунок 13"/>
          <p:cNvPicPr>
            <a:picLocks noChangeAspect="1"/>
          </p:cNvPicPr>
          <p:nvPr/>
        </p:nvPicPr>
        <p:blipFill>
          <a:blip r:embed="rId10"/>
          <a:stretch/>
        </p:blipFill>
        <p:spPr bwMode="auto">
          <a:xfrm>
            <a:off x="9802048" y="4287285"/>
            <a:ext cx="797155" cy="79715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154154" y="122009"/>
            <a:ext cx="1653655" cy="1020991"/>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10160419" y="75996"/>
            <a:ext cx="1734378" cy="1055708"/>
          </a:xfrm>
          <a:prstGeom prst="rect">
            <a:avLst/>
          </a:prstGeom>
        </p:spPr>
      </p:pic>
      <p:pic>
        <p:nvPicPr>
          <p:cNvPr id="7" name="Рисунок 6"/>
          <p:cNvPicPr>
            <a:picLocks noChangeAspect="1"/>
          </p:cNvPicPr>
          <p:nvPr/>
        </p:nvPicPr>
        <p:blipFill>
          <a:blip r:embed="rId4"/>
          <a:stretch/>
        </p:blipFill>
        <p:spPr bwMode="auto">
          <a:xfrm>
            <a:off x="1967033" y="60273"/>
            <a:ext cx="1080047" cy="1124956"/>
          </a:xfrm>
          <a:prstGeom prst="rect">
            <a:avLst/>
          </a:prstGeom>
        </p:spPr>
      </p:pic>
      <p:pic>
        <p:nvPicPr>
          <p:cNvPr id="8" name="Рисунок 7"/>
          <p:cNvPicPr>
            <a:picLocks noChangeAspect="1"/>
          </p:cNvPicPr>
          <p:nvPr/>
        </p:nvPicPr>
        <p:blipFill>
          <a:blip r:embed="rId5"/>
          <a:stretch/>
        </p:blipFill>
        <p:spPr bwMode="auto">
          <a:xfrm>
            <a:off x="8899772" y="122009"/>
            <a:ext cx="962048" cy="997322"/>
          </a:xfrm>
          <a:prstGeom prst="rect">
            <a:avLst/>
          </a:prstGeom>
        </p:spPr>
      </p:pic>
      <p:graphicFrame>
        <p:nvGraphicFramePr>
          <p:cNvPr id="12" name="Таблица 11"/>
          <p:cNvGraphicFramePr>
            <a:graphicFrameLocks noGrp="1"/>
          </p:cNvGraphicFramePr>
          <p:nvPr/>
        </p:nvGraphicFramePr>
        <p:xfrm>
          <a:off x="6052457" y="1119331"/>
          <a:ext cx="6030779" cy="5675890"/>
        </p:xfrm>
        <a:graphic>
          <a:graphicData uri="http://schemas.openxmlformats.org/drawingml/2006/table">
            <a:tbl>
              <a:tblPr firstRow="1" bandRow="1">
                <a:tableStyleId>{5C22544A-7EE6-4342-B048-85BDC9FD1C3A}</a:tableStyleId>
              </a:tblPr>
              <a:tblGrid>
                <a:gridCol w="2880000"/>
                <a:gridCol w="3150779"/>
              </a:tblGrid>
              <a:tr h="1332592">
                <a:tc>
                  <a:txBody>
                    <a:bodyPr/>
                    <a:lstStyle/>
                    <a:p>
                      <a:pPr algn="ctr">
                        <a:defRPr/>
                      </a:pPr>
                      <a:r>
                        <a:rPr lang="ru-RU" sz="1400" b="1" u="sng">
                          <a:solidFill>
                            <a:schemeClr val="lt1"/>
                          </a:solidFill>
                          <a:latin typeface="Calibri"/>
                          <a:ea typeface="Arial"/>
                          <a:cs typeface="Arial"/>
                          <a:hlinkClick r:id="rId6" tooltip="https://disk.g528.ru/doc.html?uid=86557f4c-3614-4299-946b-c2bb8e92dfcd_39117"/>
                        </a:rPr>
                        <a:t>календарь психолого-педагогических интенсивов и практик для обучающихся ПППК Невского района на осенние каникулы </a:t>
                      </a:r>
                      <a:endParaRPr sz="1400"/>
                    </a:p>
                    <a:p>
                      <a:pPr algn="ctr">
                        <a:defRPr/>
                      </a:pPr>
                      <a:r>
                        <a:rPr lang="ru-RU" sz="1400" b="1" u="sng">
                          <a:solidFill>
                            <a:schemeClr val="lt1"/>
                          </a:solidFill>
                          <a:latin typeface="Calibri"/>
                          <a:ea typeface="Arial"/>
                          <a:cs typeface="Arial"/>
                          <a:hlinkClick r:id="rId6" tooltip="https://disk.g528.ru/doc.html?uid=86557f4c-3614-4299-946b-c2bb8e92dfcd_39117"/>
                        </a:rPr>
                        <a:t>2025-2026 учебного года.</a:t>
                      </a:r>
                      <a:endParaRPr sz="1400">
                        <a:solidFill>
                          <a:schemeClr val="accent1">
                            <a:lumMod val="75000"/>
                          </a:schemeClr>
                        </a:solidFill>
                      </a:endParaRPr>
                    </a:p>
                  </a:txBody>
                  <a:tcPr>
                    <a:solidFill>
                      <a:schemeClr val="accent5">
                        <a:lumMod val="40000"/>
                        <a:lumOff val="60000"/>
                      </a:schemeClr>
                    </a:solidFill>
                  </a:tcPr>
                </a:tc>
                <a:tc>
                  <a:txBody>
                    <a:bodyPr/>
                    <a:lstStyle/>
                    <a:p>
                      <a:pPr>
                        <a:defRPr/>
                      </a:pPr>
                      <a:endParaRPr lang="ru-RU"/>
                    </a:p>
                  </a:txBody>
                  <a:tcPr>
                    <a:solidFill>
                      <a:schemeClr val="accent5">
                        <a:lumMod val="40000"/>
                        <a:lumOff val="60000"/>
                      </a:schemeClr>
                    </a:solidFill>
                  </a:tcPr>
                </a:tc>
              </a:tr>
              <a:tr h="1096500">
                <a:tc>
                  <a:txBody>
                    <a:bodyPr/>
                    <a:lstStyle/>
                    <a:p>
                      <a:pPr algn="ctr">
                        <a:defRPr/>
                      </a:pPr>
                      <a:r>
                        <a:rPr lang="ru-RU" sz="1600" u="sng">
                          <a:solidFill>
                            <a:schemeClr val="accent1">
                              <a:lumMod val="75000"/>
                            </a:schemeClr>
                          </a:solidFill>
                          <a:hlinkClick r:id="rId7" tooltip="https://disk.g528.ru/doc.html?uid=fa91d013-b5d0-4956-878e-0ddbe92871dd_39695"/>
                        </a:rPr>
                        <a:t>расписание  </a:t>
                      </a:r>
                      <a:endParaRPr sz="1600"/>
                    </a:p>
                    <a:p>
                      <a:pPr algn="ctr">
                        <a:defRPr/>
                      </a:pPr>
                      <a:r>
                        <a:rPr lang="ru-RU" sz="1600" u="sng">
                          <a:solidFill>
                            <a:schemeClr val="tx1"/>
                          </a:solidFill>
                          <a:hlinkClick r:id="rId7" tooltip="https://disk.g528.ru/doc.html?uid=fa91d013-b5d0-4956-878e-0ddbe92871dd_39695"/>
                        </a:rPr>
                        <a:t>стажировочной площадки «Поколение»</a:t>
                      </a:r>
                      <a:endParaRPr sz="1600">
                        <a:solidFill>
                          <a:schemeClr val="accent1">
                            <a:lumMod val="75000"/>
                          </a:schemeClr>
                        </a:solidFill>
                      </a:endParaRPr>
                    </a:p>
                    <a:p>
                      <a:pPr algn="ctr">
                        <a:defRPr/>
                      </a:pPr>
                      <a:endParaRPr lang="ru-RU">
                        <a:solidFill>
                          <a:schemeClr val="accent1">
                            <a:lumMod val="75000"/>
                          </a:schemeClr>
                        </a:solidFill>
                      </a:endParaRPr>
                    </a:p>
                  </a:txBody>
                  <a:tcPr/>
                </a:tc>
                <a:tc>
                  <a:txBody>
                    <a:bodyPr/>
                    <a:lstStyle/>
                    <a:p>
                      <a:pPr>
                        <a:defRPr/>
                      </a:pPr>
                      <a:endParaRPr lang="ru-RU" sz="1200"/>
                    </a:p>
                  </a:txBody>
                  <a:tcPr/>
                </a:tc>
              </a:tr>
              <a:tr h="661763">
                <a:tc>
                  <a:txBody>
                    <a:bodyPr/>
                    <a:lstStyle/>
                    <a:p>
                      <a:pPr algn="ctr">
                        <a:defRPr/>
                      </a:pPr>
                      <a:r>
                        <a:rPr lang="ru-RU">
                          <a:solidFill>
                            <a:srgbClr val="0070C0"/>
                          </a:solidFill>
                        </a:rPr>
                        <a:t>школы-участники</a:t>
                      </a:r>
                    </a:p>
                  </a:txBody>
                  <a:tcPr/>
                </a:tc>
                <a:tc>
                  <a:txBody>
                    <a:bodyPr/>
                    <a:lstStyle/>
                    <a:p>
                      <a:pPr algn="ctr">
                        <a:defRPr/>
                      </a:pPr>
                      <a:r>
                        <a:rPr lang="ru-RU">
                          <a:solidFill>
                            <a:srgbClr val="0070C0"/>
                          </a:solidFill>
                        </a:rPr>
                        <a:t>331, 337, 342, 343, 347, 498, 513, 528, 571, 651, 707</a:t>
                      </a:r>
                    </a:p>
                  </a:txBody>
                  <a:tcPr/>
                </a:tc>
              </a:tr>
              <a:tr h="1860739">
                <a:tc>
                  <a:txBody>
                    <a:bodyPr/>
                    <a:lstStyle/>
                    <a:p>
                      <a:pPr algn="ctr">
                        <a:defRPr/>
                      </a:pPr>
                      <a:endParaRPr lang="ru-RU">
                        <a:solidFill>
                          <a:srgbClr val="0070C0"/>
                        </a:solidFill>
                      </a:endParaRPr>
                    </a:p>
                    <a:p>
                      <a:pPr algn="ctr">
                        <a:defRPr/>
                      </a:pPr>
                      <a:r>
                        <a:rPr lang="ru-RU">
                          <a:solidFill>
                            <a:srgbClr val="0070C0"/>
                          </a:solidFill>
                        </a:rPr>
                        <a:t>пост-релизы участников</a:t>
                      </a:r>
                    </a:p>
                  </a:txBody>
                  <a:tcPr/>
                </a:tc>
                <a:tc>
                  <a:txBody>
                    <a:bodyPr/>
                    <a:lstStyle/>
                    <a:p>
                      <a:pPr marL="0" indent="0">
                        <a:buNone/>
                        <a:defRPr/>
                      </a:pPr>
                      <a:r>
                        <a:rPr lang="ru-RU" sz="1200"/>
                        <a:t>ОУ 651: </a:t>
                      </a:r>
                      <a:r>
                        <a:rPr lang="ru-RU" sz="1200" b="0" i="0" u="sng" strike="noStrike" cap="none" spc="0">
                          <a:solidFill>
                            <a:schemeClr val="dk1"/>
                          </a:solidFill>
                          <a:latin typeface="Calibri"/>
                          <a:ea typeface="Calibri"/>
                          <a:cs typeface="Calibri"/>
                          <a:hlinkClick r:id="rId8" tooltip="https://vk.com/wall-218826241_1230"/>
                        </a:rPr>
                        <a:t>https://vk.com/wall-218826241_1230</a:t>
                      </a:r>
                      <a:endParaRPr lang="ru-RU" sz="1200"/>
                    </a:p>
                    <a:p>
                      <a:pPr marL="0" indent="0">
                        <a:buNone/>
                        <a:defRPr/>
                      </a:pPr>
                      <a:r>
                        <a:rPr lang="ru-RU" sz="1200"/>
                        <a:t>               </a:t>
                      </a:r>
                      <a:r>
                        <a:rPr lang="ru-RU" sz="1200" b="0" i="0" u="sng" strike="noStrike" cap="none" spc="0">
                          <a:solidFill>
                            <a:schemeClr val="dk1"/>
                          </a:solidFill>
                          <a:latin typeface="Calibri"/>
                          <a:ea typeface="Calibri"/>
                          <a:cs typeface="Calibri"/>
                          <a:hlinkClick r:id="rId9" tooltip="https://vk.com/wall-218826241_1242"/>
                        </a:rPr>
                        <a:t>https://vk.com/wall-218826241_1242</a:t>
                      </a:r>
                      <a:endParaRPr lang="ru-RU" sz="1200"/>
                    </a:p>
                    <a:p>
                      <a:pPr marL="0" indent="0">
                        <a:buNone/>
                        <a:defRPr/>
                      </a:pPr>
                      <a:r>
                        <a:rPr lang="ru-RU" sz="1200" b="0" i="0" u="none" strike="noStrike" cap="none" spc="0">
                          <a:solidFill>
                            <a:schemeClr val="dk1"/>
                          </a:solidFill>
                          <a:latin typeface="Calibri"/>
                          <a:ea typeface="Calibri"/>
                          <a:cs typeface="Calibri"/>
                        </a:rPr>
                        <a:t>ОУ 498: </a:t>
                      </a:r>
                      <a:r>
                        <a:rPr lang="ru-RU" sz="1200" b="0" i="0" u="sng" strike="noStrike" cap="none" spc="0">
                          <a:solidFill>
                            <a:schemeClr val="dk1"/>
                          </a:solidFill>
                          <a:latin typeface="Calibri"/>
                          <a:ea typeface="Calibri"/>
                          <a:cs typeface="Calibri"/>
                          <a:hlinkClick r:id="rId10" tooltip="https://vk.com/wall-218826241_1233"/>
                        </a:rPr>
                        <a:t>https://vk.com/wall-218826241_1233</a:t>
                      </a:r>
                      <a:endParaRPr lang="ru-RU" sz="1200" b="0" i="0" u="none" strike="noStrike" cap="none" spc="0">
                        <a:solidFill>
                          <a:schemeClr val="dk1"/>
                        </a:solidFill>
                        <a:latin typeface="Calibri"/>
                        <a:ea typeface="Calibri"/>
                        <a:cs typeface="Calibri"/>
                      </a:endParaRPr>
                    </a:p>
                    <a:p>
                      <a:pPr marL="0" indent="0">
                        <a:buNone/>
                        <a:defRPr/>
                      </a:pPr>
                      <a:r>
                        <a:rPr lang="ru-RU" sz="1200" b="0" i="0" u="none" strike="noStrike" cap="none" spc="0">
                          <a:solidFill>
                            <a:schemeClr val="dk1"/>
                          </a:solidFill>
                          <a:latin typeface="Calibri"/>
                          <a:ea typeface="Calibri"/>
                          <a:cs typeface="Calibri"/>
                        </a:rPr>
                        <a:t>ОУ 528: </a:t>
                      </a:r>
                      <a:r>
                        <a:rPr lang="ru-RU" sz="1200" b="0" i="0" u="sng" strike="noStrike" cap="none" spc="0">
                          <a:solidFill>
                            <a:schemeClr val="dk1"/>
                          </a:solidFill>
                          <a:latin typeface="Calibri"/>
                          <a:ea typeface="Calibri"/>
                          <a:cs typeface="Calibri"/>
                          <a:hlinkClick r:id="rId11" tooltip="https://vk.com/wall-218826241_1234"/>
                        </a:rPr>
                        <a:t>https://vk.com/wall-218826241_1234</a:t>
                      </a:r>
                      <a:endParaRPr lang="ru-RU" sz="1200" b="0" i="0" u="none" strike="noStrike" cap="none" spc="0">
                        <a:solidFill>
                          <a:schemeClr val="dk1"/>
                        </a:solidFill>
                        <a:latin typeface="Calibri"/>
                        <a:ea typeface="Calibri"/>
                        <a:cs typeface="Calibri"/>
                      </a:endParaRPr>
                    </a:p>
                    <a:p>
                      <a:pPr marL="0" indent="0">
                        <a:buNone/>
                        <a:defRPr/>
                      </a:pPr>
                      <a:r>
                        <a:rPr lang="ru-RU" sz="1200" b="0" i="0" u="none" strike="noStrike" cap="none" spc="0">
                          <a:solidFill>
                            <a:schemeClr val="dk1"/>
                          </a:solidFill>
                          <a:latin typeface="Calibri"/>
                          <a:ea typeface="Calibri"/>
                          <a:cs typeface="Calibri"/>
                        </a:rPr>
                        <a:t>               </a:t>
                      </a:r>
                      <a:r>
                        <a:rPr lang="ru-RU" sz="1200" b="0" i="0" u="sng" strike="noStrike" cap="none" spc="0">
                          <a:solidFill>
                            <a:schemeClr val="dk1"/>
                          </a:solidFill>
                          <a:latin typeface="Calibri"/>
                          <a:ea typeface="Calibri"/>
                          <a:cs typeface="Calibri"/>
                          <a:hlinkClick r:id="rId12" tooltip="https://vk.com/wall-218826241_1235"/>
                        </a:rPr>
                        <a:t>https://vk.com/wall-218826241_1235</a:t>
                      </a:r>
                      <a:endParaRPr lang="ru-RU" sz="1200" b="0" i="0" u="none" strike="noStrike" cap="none" spc="0">
                        <a:solidFill>
                          <a:schemeClr val="dk1"/>
                        </a:solidFill>
                        <a:latin typeface="Calibri"/>
                        <a:ea typeface="Calibri"/>
                        <a:cs typeface="Calibri"/>
                      </a:endParaRPr>
                    </a:p>
                    <a:p>
                      <a:pPr marL="0" indent="0">
                        <a:buNone/>
                        <a:defRPr/>
                      </a:pPr>
                      <a:r>
                        <a:rPr lang="ru-RU" sz="1200" b="0" i="0" u="none" strike="noStrike" cap="none" spc="0">
                          <a:solidFill>
                            <a:schemeClr val="dk1"/>
                          </a:solidFill>
                          <a:latin typeface="Calibri"/>
                          <a:ea typeface="Calibri"/>
                          <a:cs typeface="Calibri"/>
                        </a:rPr>
                        <a:t>ОУ 571: </a:t>
                      </a:r>
                      <a:r>
                        <a:rPr lang="ru-RU" sz="1200" b="0" i="0" u="sng" strike="noStrike" cap="none" spc="0">
                          <a:solidFill>
                            <a:schemeClr val="dk1"/>
                          </a:solidFill>
                          <a:latin typeface="Calibri"/>
                          <a:ea typeface="Calibri"/>
                          <a:cs typeface="Calibri"/>
                          <a:hlinkClick r:id="rId13" tooltip="https://vk.com/wall-218826241_1239"/>
                        </a:rPr>
                        <a:t>https://vk.com/wall-218826241_1239</a:t>
                      </a:r>
                      <a:endParaRPr lang="ru-RU" sz="1200" b="0" i="0" u="none" strike="noStrike" cap="none" spc="0">
                        <a:solidFill>
                          <a:schemeClr val="dk1"/>
                        </a:solidFill>
                        <a:latin typeface="Calibri"/>
                        <a:ea typeface="Calibri"/>
                        <a:cs typeface="Calibri"/>
                      </a:endParaRPr>
                    </a:p>
                    <a:p>
                      <a:pPr marL="0" indent="0">
                        <a:buNone/>
                        <a:defRPr/>
                      </a:pPr>
                      <a:r>
                        <a:rPr lang="ru-RU" sz="1200" b="0" i="0" u="none" strike="noStrike" cap="none" spc="0">
                          <a:solidFill>
                            <a:schemeClr val="dk1"/>
                          </a:solidFill>
                          <a:latin typeface="Calibri"/>
                          <a:ea typeface="Calibri"/>
                          <a:cs typeface="Calibri"/>
                        </a:rPr>
                        <a:t>               </a:t>
                      </a:r>
                      <a:r>
                        <a:rPr lang="ru-RU" sz="1200" b="0" i="0" u="sng" strike="noStrike" cap="none" spc="0">
                          <a:solidFill>
                            <a:schemeClr val="dk1"/>
                          </a:solidFill>
                          <a:latin typeface="Calibri"/>
                          <a:ea typeface="Calibri"/>
                          <a:cs typeface="Calibri"/>
                          <a:hlinkClick r:id="rId14" tooltip="https://vk.com/wall-218826241_1243"/>
                        </a:rPr>
                        <a:t>https://vk.com/wall-218826241_1243</a:t>
                      </a:r>
                      <a:endParaRPr lang="ru-RU" sz="1200" b="0" i="0" u="none" strike="noStrike" cap="none" spc="0">
                        <a:solidFill>
                          <a:schemeClr val="dk1"/>
                        </a:solidFill>
                        <a:latin typeface="Calibri"/>
                        <a:ea typeface="Calibri"/>
                        <a:cs typeface="Calibri"/>
                      </a:endParaRPr>
                    </a:p>
                    <a:p>
                      <a:pPr marL="0" indent="0">
                        <a:buNone/>
                        <a:defRPr/>
                      </a:pPr>
                      <a:r>
                        <a:rPr lang="ru-RU" sz="1200" b="0" i="0" u="none" strike="noStrike" cap="none" spc="0">
                          <a:solidFill>
                            <a:schemeClr val="dk1"/>
                          </a:solidFill>
                          <a:latin typeface="Calibri"/>
                          <a:ea typeface="Calibri"/>
                          <a:cs typeface="Calibri"/>
                        </a:rPr>
                        <a:t>               </a:t>
                      </a:r>
                      <a:r>
                        <a:rPr lang="ru-RU" sz="1200" b="0" i="0" u="sng" strike="noStrike" cap="none" spc="0">
                          <a:solidFill>
                            <a:schemeClr val="dk1"/>
                          </a:solidFill>
                          <a:latin typeface="Calibri"/>
                          <a:ea typeface="Calibri"/>
                          <a:cs typeface="Calibri"/>
                          <a:hlinkClick r:id="rId15" tooltip="https://vk.com/wall-218826241_1248"/>
                        </a:rPr>
                        <a:t>https://vk.com/wall-218826241_1248</a:t>
                      </a:r>
                      <a:endParaRPr lang="ru-RU" sz="1200" b="0" i="0" u="none" strike="noStrike" cap="none" spc="0">
                        <a:solidFill>
                          <a:schemeClr val="dk1"/>
                        </a:solidFill>
                        <a:latin typeface="Calibri"/>
                        <a:ea typeface="Calibri"/>
                        <a:cs typeface="Calibri"/>
                      </a:endParaRPr>
                    </a:p>
                    <a:p>
                      <a:pPr marL="0" indent="0">
                        <a:buNone/>
                        <a:defRPr/>
                      </a:pPr>
                      <a:r>
                        <a:rPr lang="ru-RU" sz="1200" b="0" i="0" u="none" strike="noStrike" cap="none" spc="0">
                          <a:solidFill>
                            <a:schemeClr val="dk1"/>
                          </a:solidFill>
                          <a:latin typeface="Calibri"/>
                          <a:ea typeface="Calibri"/>
                          <a:cs typeface="Calibri"/>
                        </a:rPr>
                        <a:t>ОУ 343  </a:t>
                      </a:r>
                      <a:r>
                        <a:rPr lang="ru-RU" sz="1200" b="0" i="0" u="sng" strike="noStrike" cap="none" spc="0">
                          <a:solidFill>
                            <a:schemeClr val="dk1"/>
                          </a:solidFill>
                          <a:latin typeface="Calibri"/>
                          <a:ea typeface="Calibri"/>
                          <a:cs typeface="Calibri"/>
                          <a:hlinkClick r:id="rId16" tooltip="https://vk.com/wall-218826241_1245"/>
                        </a:rPr>
                        <a:t>https://vk.com/wall-218826241_1245</a:t>
                      </a:r>
                      <a:endParaRPr lang="ru-RU" sz="1200" b="0" i="0" u="none" strike="noStrike" cap="none" spc="0">
                        <a:solidFill>
                          <a:schemeClr val="dk1"/>
                        </a:solidFill>
                        <a:latin typeface="Calibri"/>
                        <a:ea typeface="Calibri"/>
                        <a:cs typeface="Calibri"/>
                      </a:endParaRPr>
                    </a:p>
                    <a:p>
                      <a:pPr marL="0" indent="0">
                        <a:buNone/>
                        <a:defRPr/>
                      </a:pPr>
                      <a:r>
                        <a:rPr lang="ru-RU" sz="1200" b="0" i="0" u="none" strike="noStrike" cap="none" spc="0">
                          <a:solidFill>
                            <a:schemeClr val="dk1"/>
                          </a:solidFill>
                          <a:latin typeface="Calibri"/>
                          <a:ea typeface="Calibri"/>
                          <a:cs typeface="Calibri"/>
                        </a:rPr>
                        <a:t>ОУ 331: </a:t>
                      </a:r>
                      <a:r>
                        <a:rPr lang="ru-RU" sz="1200" b="0" i="0" u="sng" strike="noStrike" cap="none" spc="0">
                          <a:solidFill>
                            <a:schemeClr val="dk1"/>
                          </a:solidFill>
                          <a:latin typeface="Calibri"/>
                          <a:ea typeface="Calibri"/>
                          <a:cs typeface="Calibri"/>
                          <a:hlinkClick r:id="rId17" tooltip="https://vk.com/wall-218826241_1249"/>
                        </a:rPr>
                        <a:t>https://vk.com/wall-218826241_1249</a:t>
                      </a:r>
                      <a:endParaRPr lang="ru-RU" sz="1200" b="0" i="0" u="none" strike="noStrike" cap="none" spc="0">
                        <a:solidFill>
                          <a:schemeClr val="dk1"/>
                        </a:solidFill>
                        <a:latin typeface="Calibri"/>
                        <a:ea typeface="Calibri"/>
                        <a:cs typeface="Calibri"/>
                      </a:endParaRPr>
                    </a:p>
                  </a:txBody>
                  <a:tcPr/>
                </a:tc>
              </a:tr>
              <a:tr h="625007">
                <a:tc>
                  <a:txBody>
                    <a:bodyPr/>
                    <a:lstStyle/>
                    <a:p>
                      <a:pPr algn="ctr">
                        <a:defRPr/>
                      </a:pPr>
                      <a:r>
                        <a:rPr lang="ru-RU">
                          <a:solidFill>
                            <a:srgbClr val="0070C0"/>
                          </a:solidFill>
                        </a:rPr>
                        <a:t>численность участников</a:t>
                      </a:r>
                    </a:p>
                  </a:txBody>
                  <a:tcPr/>
                </a:tc>
                <a:tc>
                  <a:txBody>
                    <a:bodyPr/>
                    <a:lstStyle/>
                    <a:p>
                      <a:pPr algn="ctr">
                        <a:defRPr/>
                      </a:pPr>
                      <a:r>
                        <a:rPr lang="ru-RU">
                          <a:solidFill>
                            <a:srgbClr val="FF0000"/>
                          </a:solidFill>
                        </a:rPr>
                        <a:t>247 человек </a:t>
                      </a:r>
                      <a:endParaRPr/>
                    </a:p>
                  </a:txBody>
                  <a:tcPr/>
                </a:tc>
              </a:tr>
            </a:tbl>
          </a:graphicData>
        </a:graphic>
      </p:graphicFrame>
      <p:sp>
        <p:nvSpPr>
          <p:cNvPr id="5" name="Rectangle 17"/>
          <p:cNvSpPr>
            <a:spLocks noChangeArrowheads="1"/>
          </p:cNvSpPr>
          <p:nvPr/>
        </p:nvSpPr>
        <p:spPr bwMode="auto">
          <a:xfrm>
            <a:off x="0" y="-184666"/>
            <a:ext cx="248786" cy="369332"/>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marL="0" marR="0" lvl="0" indent="0" algn="l" defTabSz="914400">
              <a:lnSpc>
                <a:spcPct val="100000"/>
              </a:lnSpc>
              <a:spcBef>
                <a:spcPts val="0"/>
              </a:spcBef>
              <a:spcAft>
                <a:spcPts val="0"/>
              </a:spcAft>
              <a:buClrTx/>
              <a:buSzTx/>
              <a:buFontTx/>
              <a:buNone/>
              <a:defRPr/>
            </a:pPr>
            <a:r>
              <a:rPr lang="ru-RU" sz="1800" b="0" i="0" u="none" strike="noStrike" cap="none">
                <a:ln>
                  <a:noFill/>
                </a:ln>
                <a:solidFill>
                  <a:schemeClr val="tx1"/>
                </a:solidFill>
                <a:latin typeface="Arial"/>
              </a:rPr>
              <a:t> </a:t>
            </a:r>
            <a:endParaRPr/>
          </a:p>
        </p:txBody>
      </p:sp>
      <p:pic>
        <p:nvPicPr>
          <p:cNvPr id="1042" name="Picture 18" descr="🗣"/>
          <p:cNvPicPr>
            <a:picLocks noChangeAspect="1" noChangeArrowheads="1"/>
          </p:cNvPicPr>
          <p:nvPr/>
        </p:nvPicPr>
        <p:blipFill>
          <a:blip r:embed="rId18"/>
          <a:stretch/>
        </p:blipFill>
        <p:spPr bwMode="auto">
          <a:xfrm>
            <a:off x="155575" y="-1570038"/>
            <a:ext cx="152400" cy="152400"/>
          </a:xfrm>
          <a:prstGeom prst="rect">
            <a:avLst/>
          </a:prstGeom>
          <a:noFill/>
        </p:spPr>
      </p:pic>
      <p:pic>
        <p:nvPicPr>
          <p:cNvPr id="1043" name="Picture 19" descr="📝"/>
          <p:cNvPicPr>
            <a:picLocks noChangeAspect="1" noChangeArrowheads="1"/>
          </p:cNvPicPr>
          <p:nvPr/>
        </p:nvPicPr>
        <p:blipFill>
          <a:blip r:embed="rId19"/>
          <a:stretch/>
        </p:blipFill>
        <p:spPr bwMode="auto">
          <a:xfrm>
            <a:off x="155575" y="-1295400"/>
            <a:ext cx="152400" cy="152400"/>
          </a:xfrm>
          <a:prstGeom prst="rect">
            <a:avLst/>
          </a:prstGeom>
          <a:noFill/>
        </p:spPr>
      </p:pic>
      <p:pic>
        <p:nvPicPr>
          <p:cNvPr id="1044" name="Picture 20" descr="💯"/>
          <p:cNvPicPr>
            <a:picLocks noChangeAspect="1" noChangeArrowheads="1"/>
          </p:cNvPicPr>
          <p:nvPr/>
        </p:nvPicPr>
        <p:blipFill>
          <a:blip r:embed="rId20"/>
          <a:stretch/>
        </p:blipFill>
        <p:spPr bwMode="auto">
          <a:xfrm>
            <a:off x="155575" y="-1020763"/>
            <a:ext cx="152400" cy="152400"/>
          </a:xfrm>
          <a:prstGeom prst="rect">
            <a:avLst/>
          </a:prstGeom>
          <a:noFill/>
        </p:spPr>
      </p:pic>
      <p:sp>
        <p:nvSpPr>
          <p:cNvPr id="13" name="TextBox 12"/>
          <p:cNvSpPr txBox="1"/>
          <p:nvPr/>
        </p:nvSpPr>
        <p:spPr bwMode="auto">
          <a:xfrm>
            <a:off x="154154" y="1415974"/>
            <a:ext cx="5898303" cy="5170646"/>
          </a:xfrm>
          <a:prstGeom prst="rect">
            <a:avLst/>
          </a:prstGeom>
          <a:noFill/>
        </p:spPr>
        <p:txBody>
          <a:bodyPr wrap="square" rtlCol="0">
            <a:spAutoFit/>
          </a:bodyPr>
          <a:lstStyle/>
          <a:p>
            <a:pPr>
              <a:defRPr/>
            </a:pPr>
            <a:r>
              <a:rPr lang="ru-RU" sz="1100">
                <a:solidFill>
                  <a:schemeClr val="accent5">
                    <a:lumMod val="50000"/>
                  </a:schemeClr>
                </a:solidFill>
              </a:rPr>
              <a:t>Традиционно в осенние каникулы в психолого-педагогическом кластере проводятся мероприятия, ориентированные на мотивацию  выбора педагогических профессий для профессионального определения, погружение в педагогические профессии и практики, профессиональные пробы.</a:t>
            </a:r>
            <a:endParaRPr/>
          </a:p>
          <a:p>
            <a:pPr>
              <a:defRPr/>
            </a:pPr>
            <a:r>
              <a:rPr lang="ru-RU" sz="1100">
                <a:solidFill>
                  <a:schemeClr val="accent5">
                    <a:lumMod val="50000"/>
                  </a:schemeClr>
                </a:solidFill>
              </a:rPr>
              <a:t>В 2025 -2026 учебном году все мероприятия осенней  образовательной сессии психолого-педагогических классов разделены по уровням:</a:t>
            </a:r>
            <a:endParaRPr/>
          </a:p>
          <a:p>
            <a:pPr>
              <a:defRPr/>
            </a:pPr>
            <a:r>
              <a:rPr lang="ru-RU" sz="1100">
                <a:solidFill>
                  <a:srgbClr val="C00000"/>
                </a:solidFill>
              </a:rPr>
              <a:t>1 уровень «Знакомство». </a:t>
            </a:r>
            <a:r>
              <a:rPr lang="ru-RU" sz="1100">
                <a:solidFill>
                  <a:schemeClr val="accent5">
                    <a:lumMod val="50000"/>
                  </a:schemeClr>
                </a:solidFill>
              </a:rPr>
              <a:t>Мероприятия первого уровня рассчитаны на учеников 9 классов как школ психолого-педагогического кластера, так и школ района, в которых есть ученики, желающие присоединиться к психолого-педагогическим практикам и активностям. Мероприятия носят мотивационный характер, знакомят с системой образования Санкт-Петербурга, педагогическими профессиями и  возможностями трудоустройства</a:t>
            </a:r>
            <a:endParaRPr/>
          </a:p>
          <a:p>
            <a:pPr>
              <a:defRPr/>
            </a:pPr>
            <a:r>
              <a:rPr lang="ru-RU" sz="1100">
                <a:solidFill>
                  <a:srgbClr val="C00000"/>
                </a:solidFill>
              </a:rPr>
              <a:t>2 уровень «Погружение». </a:t>
            </a:r>
            <a:r>
              <a:rPr lang="ru-RU" sz="1100">
                <a:solidFill>
                  <a:schemeClr val="accent5">
                    <a:lumMod val="50000"/>
                  </a:schemeClr>
                </a:solidFill>
              </a:rPr>
              <a:t>В мероприятиях этого уровня принимают участие обучающиеся 10 - е  психолого-педагогические классы Невского района. Интенсивы этого уровня –это погружение в профессиональную  педагогическую среду: мастер-классы, тренинги, экспериментальные сессии. </a:t>
            </a:r>
            <a:endParaRPr/>
          </a:p>
          <a:p>
            <a:pPr>
              <a:defRPr/>
            </a:pPr>
            <a:r>
              <a:rPr lang="ru-RU" sz="1100">
                <a:solidFill>
                  <a:schemeClr val="accent5">
                    <a:lumMod val="50000"/>
                  </a:schemeClr>
                </a:solidFill>
              </a:rPr>
              <a:t>Интенсивы 1 и 2 уровней прошли 27.10 и 28.10.2025 г.</a:t>
            </a:r>
            <a:endParaRPr/>
          </a:p>
          <a:p>
            <a:pPr>
              <a:defRPr/>
            </a:pPr>
            <a:r>
              <a:rPr lang="ru-RU" sz="1100">
                <a:solidFill>
                  <a:srgbClr val="C00000"/>
                </a:solidFill>
              </a:rPr>
              <a:t>3 уровень «Предпрофессиональный» </a:t>
            </a:r>
            <a:r>
              <a:rPr lang="ru-RU" sz="1100">
                <a:solidFill>
                  <a:schemeClr val="accent5">
                    <a:lumMod val="50000"/>
                  </a:schemeClr>
                </a:solidFill>
              </a:rPr>
              <a:t>представляет собой стажировки и профпробы. В этом учебном году впервые Опорным центром на базе ГБОУ гимназии № 528 29.10.2025 г.  организована единая стажировочная площадка «Поколение»  для обучающихся 10-11 классов, которые уже выбрали  для будущей профессиональной деятельности  педагогические профессии. Старшеклассники попробуют себя в роли педагогов, вожатых и педагогов дополнительного образования.  Будущие педагоги  проведут занимательные уроки, игры, викторины, кружки для обучающихся 4-ых классов гимназии № 528. </a:t>
            </a:r>
            <a:endParaRPr/>
          </a:p>
          <a:p>
            <a:pPr>
              <a:defRPr/>
            </a:pPr>
            <a:endParaRPr lang="ru-RU" sz="1100"/>
          </a:p>
          <a:p>
            <a:pPr>
              <a:defRPr/>
            </a:pPr>
            <a:r>
              <a:rPr lang="ru-RU" sz="1100">
                <a:solidFill>
                  <a:srgbClr val="C00000"/>
                </a:solidFill>
              </a:rPr>
              <a:t>Настоящим подарком для психолого-педагогических классов стал интенсив «Социальный театр», который проводят специалисты ЦППМСП Невского района Архипов М.И. и  Курач А.А. </a:t>
            </a:r>
            <a:r>
              <a:rPr lang="ru-RU" sz="1100">
                <a:solidFill>
                  <a:schemeClr val="accent5">
                    <a:lumMod val="50000"/>
                  </a:schemeClr>
                </a:solidFill>
              </a:rPr>
              <a:t>Ребята из всех ОУ психолого-педагогического кластера принимают участие в создании социального спектакля, который будет представлен зрителям: ученикам, педагогам и родителям , 30.10.2025 г. в актовом зале ГБОУ гимназии № 528.</a:t>
            </a:r>
          </a:p>
        </p:txBody>
      </p:sp>
      <p:pic>
        <p:nvPicPr>
          <p:cNvPr id="14" name="Рисунок 13"/>
          <p:cNvPicPr>
            <a:picLocks noChangeAspect="1"/>
          </p:cNvPicPr>
          <p:nvPr/>
        </p:nvPicPr>
        <p:blipFill>
          <a:blip r:embed="rId21"/>
          <a:stretch/>
        </p:blipFill>
        <p:spPr bwMode="auto">
          <a:xfrm>
            <a:off x="10037819" y="1296776"/>
            <a:ext cx="917563" cy="917563"/>
          </a:xfrm>
          <a:prstGeom prst="rect">
            <a:avLst/>
          </a:prstGeom>
        </p:spPr>
      </p:pic>
      <p:pic>
        <p:nvPicPr>
          <p:cNvPr id="15" name="Рисунок 14"/>
          <p:cNvPicPr>
            <a:picLocks noChangeAspect="1"/>
          </p:cNvPicPr>
          <p:nvPr/>
        </p:nvPicPr>
        <p:blipFill>
          <a:blip r:embed="rId22"/>
          <a:stretch/>
        </p:blipFill>
        <p:spPr bwMode="auto">
          <a:xfrm>
            <a:off x="10053058" y="2526677"/>
            <a:ext cx="902323" cy="90232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124393" y="184666"/>
            <a:ext cx="1624044" cy="1002709"/>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9992779" y="93891"/>
            <a:ext cx="1931142" cy="1175478"/>
          </a:xfrm>
          <a:prstGeom prst="rect">
            <a:avLst/>
          </a:prstGeom>
        </p:spPr>
      </p:pic>
      <p:pic>
        <p:nvPicPr>
          <p:cNvPr id="7" name="Рисунок 6"/>
          <p:cNvPicPr>
            <a:picLocks noChangeAspect="1"/>
          </p:cNvPicPr>
          <p:nvPr/>
        </p:nvPicPr>
        <p:blipFill>
          <a:blip r:embed="rId4"/>
          <a:stretch/>
        </p:blipFill>
        <p:spPr bwMode="auto">
          <a:xfrm>
            <a:off x="2066538" y="18300"/>
            <a:ext cx="1175954" cy="1224850"/>
          </a:xfrm>
          <a:prstGeom prst="rect">
            <a:avLst/>
          </a:prstGeom>
        </p:spPr>
      </p:pic>
      <p:pic>
        <p:nvPicPr>
          <p:cNvPr id="8" name="Рисунок 7"/>
          <p:cNvPicPr>
            <a:picLocks noChangeAspect="1"/>
          </p:cNvPicPr>
          <p:nvPr/>
        </p:nvPicPr>
        <p:blipFill>
          <a:blip r:embed="rId5"/>
          <a:stretch/>
        </p:blipFill>
        <p:spPr bwMode="auto">
          <a:xfrm>
            <a:off x="8761251" y="111221"/>
            <a:ext cx="1059345" cy="1098187"/>
          </a:xfrm>
          <a:prstGeom prst="rect">
            <a:avLst/>
          </a:prstGeom>
        </p:spPr>
      </p:pic>
      <p:pic>
        <p:nvPicPr>
          <p:cNvPr id="10" name="Рисунок 9"/>
          <p:cNvPicPr>
            <a:picLocks noChangeAspect="1"/>
          </p:cNvPicPr>
          <p:nvPr/>
        </p:nvPicPr>
        <p:blipFill>
          <a:blip r:embed="rId6"/>
          <a:stretch/>
        </p:blipFill>
        <p:spPr bwMode="auto">
          <a:xfrm>
            <a:off x="325476" y="1605654"/>
            <a:ext cx="5182049" cy="4352921"/>
          </a:xfrm>
          <a:prstGeom prst="rect">
            <a:avLst/>
          </a:prstGeom>
        </p:spPr>
      </p:pic>
      <p:sp>
        <p:nvSpPr>
          <p:cNvPr id="11" name="TextBox 10"/>
          <p:cNvSpPr txBox="1"/>
          <p:nvPr/>
        </p:nvSpPr>
        <p:spPr bwMode="auto">
          <a:xfrm>
            <a:off x="124393" y="1244552"/>
            <a:ext cx="5953333" cy="5586145"/>
          </a:xfrm>
          <a:prstGeom prst="rect">
            <a:avLst/>
          </a:prstGeom>
          <a:noFill/>
        </p:spPr>
        <p:txBody>
          <a:bodyPr wrap="square" rtlCol="0">
            <a:spAutoFit/>
          </a:bodyPr>
          <a:lstStyle/>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200" b="1">
              <a:solidFill>
                <a:srgbClr val="FF0000"/>
              </a:solidFill>
            </a:endParaRPr>
          </a:p>
        </p:txBody>
      </p:sp>
      <p:graphicFrame>
        <p:nvGraphicFramePr>
          <p:cNvPr id="12" name="Таблица 11"/>
          <p:cNvGraphicFramePr>
            <a:graphicFrameLocks noGrp="1"/>
          </p:cNvGraphicFramePr>
          <p:nvPr/>
        </p:nvGraphicFramePr>
        <p:xfrm>
          <a:off x="6202837" y="1415974"/>
          <a:ext cx="5721084" cy="5092676"/>
        </p:xfrm>
        <a:graphic>
          <a:graphicData uri="http://schemas.openxmlformats.org/drawingml/2006/table">
            <a:tbl>
              <a:tblPr firstRow="1" bandRow="1">
                <a:tableStyleId>{5C22544A-7EE6-4342-B048-85BDC9FD1C3A}</a:tableStyleId>
              </a:tblPr>
              <a:tblGrid>
                <a:gridCol w="2860542"/>
                <a:gridCol w="2860542"/>
              </a:tblGrid>
              <a:tr h="813415">
                <a:tc>
                  <a:txBody>
                    <a:bodyPr/>
                    <a:lstStyle/>
                    <a:p>
                      <a:pPr algn="ctr">
                        <a:defRPr/>
                      </a:pPr>
                      <a:r>
                        <a:rPr lang="ru-RU" u="sng">
                          <a:solidFill>
                            <a:srgbClr val="0070C0"/>
                          </a:solidFill>
                          <a:hlinkClick r:id="rId7" tooltip="https://r7.gymn528.ru/Products/Files/DocEditor.aspx?fileid=44855"/>
                        </a:rPr>
                        <a:t>годовой план работы опорного центра</a:t>
                      </a:r>
                      <a:endParaRPr lang="ru-RU">
                        <a:solidFill>
                          <a:srgbClr val="0070C0"/>
                        </a:solidFill>
                      </a:endParaRPr>
                    </a:p>
                  </a:txBody>
                  <a:tcPr>
                    <a:solidFill>
                      <a:schemeClr val="accent5">
                        <a:lumMod val="40000"/>
                        <a:lumOff val="60000"/>
                      </a:schemeClr>
                    </a:solidFill>
                  </a:tcPr>
                </a:tc>
                <a:tc>
                  <a:txBody>
                    <a:bodyPr/>
                    <a:lstStyle/>
                    <a:p>
                      <a:pPr marL="0" marR="0" lvl="0" indent="0" algn="ctr" defTabSz="914400">
                        <a:lnSpc>
                          <a:spcPct val="100000"/>
                        </a:lnSpc>
                        <a:spcBef>
                          <a:spcPts val="0"/>
                        </a:spcBef>
                        <a:spcAft>
                          <a:spcPts val="0"/>
                        </a:spcAft>
                        <a:buClrTx/>
                        <a:buSzTx/>
                        <a:buFontTx/>
                        <a:buNone/>
                        <a:defRPr/>
                      </a:pPr>
                      <a:endParaRPr lang="ru-RU">
                        <a:solidFill>
                          <a:srgbClr val="FF0000"/>
                        </a:solidFill>
                      </a:endParaRPr>
                    </a:p>
                  </a:txBody>
                  <a:tcPr>
                    <a:solidFill>
                      <a:schemeClr val="accent5">
                        <a:lumMod val="40000"/>
                        <a:lumOff val="60000"/>
                      </a:schemeClr>
                    </a:solidFill>
                  </a:tcPr>
                </a:tc>
              </a:tr>
              <a:tr h="881747">
                <a:tc>
                  <a:txBody>
                    <a:bodyPr/>
                    <a:lstStyle/>
                    <a:p>
                      <a:pPr algn="ctr">
                        <a:defRPr/>
                      </a:pPr>
                      <a:r>
                        <a:rPr lang="ru-RU" u="sng">
                          <a:solidFill>
                            <a:srgbClr val="0070C0"/>
                          </a:solidFill>
                          <a:hlinkClick r:id="rId8" tooltip="https://gymn528.ru/opornyj-centr/"/>
                        </a:rPr>
                        <a:t>сайт</a:t>
                      </a:r>
                      <a:endParaRPr lang="ru-RU">
                        <a:solidFill>
                          <a:srgbClr val="0070C0"/>
                        </a:solidFill>
                      </a:endParaRPr>
                    </a:p>
                  </a:txBody>
                  <a:tcPr/>
                </a:tc>
                <a:tc>
                  <a:txBody>
                    <a:bodyPr/>
                    <a:lstStyle/>
                    <a:p>
                      <a:pPr>
                        <a:defRPr/>
                      </a:pPr>
                      <a:endParaRPr lang="ru-RU" sz="1200"/>
                    </a:p>
                  </a:txBody>
                  <a:tcPr/>
                </a:tc>
              </a:tr>
              <a:tr h="876402">
                <a:tc>
                  <a:txBody>
                    <a:bodyPr/>
                    <a:lstStyle/>
                    <a:p>
                      <a:pPr algn="ctr">
                        <a:defRPr/>
                      </a:pPr>
                      <a:r>
                        <a:rPr lang="ru-RU" u="sng">
                          <a:solidFill>
                            <a:srgbClr val="0070C0"/>
                          </a:solidFill>
                          <a:hlinkClick r:id="rId8" tooltip="https://gymn528.ru/opornyj-centr/"/>
                        </a:rPr>
                        <a:t>официальное пространство в социальных сетях</a:t>
                      </a:r>
                      <a:endParaRPr lang="ru-RU">
                        <a:solidFill>
                          <a:srgbClr val="0070C0"/>
                        </a:solidFill>
                      </a:endParaRPr>
                    </a:p>
                  </a:txBody>
                  <a:tcPr/>
                </a:tc>
                <a:tc>
                  <a:txBody>
                    <a:bodyPr/>
                    <a:lstStyle/>
                    <a:p>
                      <a:pPr algn="ctr">
                        <a:defRPr/>
                      </a:pPr>
                      <a:endParaRPr lang="ru-RU"/>
                    </a:p>
                  </a:txBody>
                  <a:tcPr/>
                </a:tc>
              </a:tr>
              <a:tr h="1563442">
                <a:tc>
                  <a:txBody>
                    <a:bodyPr/>
                    <a:lstStyle/>
                    <a:p>
                      <a:pPr algn="ctr">
                        <a:defRPr/>
                      </a:pPr>
                      <a:endParaRPr lang="ru-RU">
                        <a:solidFill>
                          <a:srgbClr val="0070C0"/>
                        </a:solidFill>
                      </a:endParaRPr>
                    </a:p>
                    <a:p>
                      <a:pPr algn="ctr">
                        <a:defRPr/>
                      </a:pPr>
                      <a:endParaRPr lang="ru-RU">
                        <a:solidFill>
                          <a:srgbClr val="0070C0"/>
                        </a:solidFill>
                      </a:endParaRPr>
                    </a:p>
                    <a:p>
                      <a:pPr algn="ctr">
                        <a:defRPr/>
                      </a:pPr>
                      <a:r>
                        <a:rPr lang="ru-RU">
                          <a:solidFill>
                            <a:srgbClr val="0070C0"/>
                          </a:solidFill>
                        </a:rPr>
                        <a:t>партнёры кластера</a:t>
                      </a:r>
                    </a:p>
                  </a:txBody>
                  <a:tcPr/>
                </a:tc>
                <a:tc>
                  <a:txBody>
                    <a:bodyPr/>
                    <a:lstStyle/>
                    <a:p>
                      <a:pPr>
                        <a:defRPr/>
                      </a:pPr>
                      <a:r>
                        <a:rPr lang="ru-RU" sz="1200">
                          <a:solidFill>
                            <a:srgbClr val="FF0000"/>
                          </a:solidFill>
                        </a:rPr>
                        <a:t>РГПУ им Герцена</a:t>
                      </a:r>
                      <a:endParaRPr/>
                    </a:p>
                    <a:p>
                      <a:pPr>
                        <a:defRPr/>
                      </a:pPr>
                      <a:r>
                        <a:rPr lang="ru-RU" sz="1200">
                          <a:solidFill>
                            <a:srgbClr val="FF0000"/>
                          </a:solidFill>
                        </a:rPr>
                        <a:t>ГБУ СПО Некрасовский колледж</a:t>
                      </a:r>
                      <a:endParaRPr/>
                    </a:p>
                    <a:p>
                      <a:pPr>
                        <a:defRPr/>
                      </a:pPr>
                      <a:r>
                        <a:rPr lang="ru-RU" sz="1200">
                          <a:solidFill>
                            <a:srgbClr val="FF0000"/>
                          </a:solidFill>
                        </a:rPr>
                        <a:t>ЦООП</a:t>
                      </a:r>
                      <a:endParaRPr/>
                    </a:p>
                    <a:p>
                      <a:pPr>
                        <a:defRPr/>
                      </a:pPr>
                      <a:r>
                        <a:rPr lang="ru-RU" sz="1200">
                          <a:solidFill>
                            <a:srgbClr val="FF0000"/>
                          </a:solidFill>
                        </a:rPr>
                        <a:t>Левобережный</a:t>
                      </a:r>
                      <a:endParaRPr/>
                    </a:p>
                    <a:p>
                      <a:pPr>
                        <a:defRPr/>
                      </a:pPr>
                      <a:r>
                        <a:rPr lang="ru-RU" sz="1200">
                          <a:solidFill>
                            <a:srgbClr val="FF0000"/>
                          </a:solidFill>
                        </a:rPr>
                        <a:t>Старт+</a:t>
                      </a:r>
                      <a:endParaRPr/>
                    </a:p>
                    <a:p>
                      <a:pPr>
                        <a:defRPr/>
                      </a:pPr>
                      <a:r>
                        <a:rPr lang="ru-RU" sz="1200">
                          <a:solidFill>
                            <a:srgbClr val="FF0000"/>
                          </a:solidFill>
                        </a:rPr>
                        <a:t>Театр семья</a:t>
                      </a:r>
                      <a:endParaRPr/>
                    </a:p>
                    <a:p>
                      <a:pPr>
                        <a:defRPr/>
                      </a:pPr>
                      <a:r>
                        <a:rPr lang="ru-RU" sz="1200">
                          <a:solidFill>
                            <a:srgbClr val="FF0000"/>
                          </a:solidFill>
                        </a:rPr>
                        <a:t>Правобережный</a:t>
                      </a:r>
                      <a:endParaRPr/>
                    </a:p>
                    <a:p>
                      <a:pPr>
                        <a:defRPr/>
                      </a:pPr>
                      <a:r>
                        <a:rPr lang="ru-RU" sz="1200">
                          <a:solidFill>
                            <a:srgbClr val="FF0000"/>
                          </a:solidFill>
                        </a:rPr>
                        <a:t>ЦППМСП Невского района </a:t>
                      </a:r>
                    </a:p>
                  </a:txBody>
                  <a:tcPr/>
                </a:tc>
              </a:tr>
              <a:tr h="919672">
                <a:tc>
                  <a:txBody>
                    <a:bodyPr/>
                    <a:lstStyle/>
                    <a:p>
                      <a:pPr algn="ctr">
                        <a:defRPr/>
                      </a:pPr>
                      <a:r>
                        <a:rPr lang="ru-RU" u="sng">
                          <a:solidFill>
                            <a:srgbClr val="0070C0"/>
                          </a:solidFill>
                          <a:hlinkClick r:id="rId9" tooltip="https://disk.g528.ru/doc.html?uid=cc50babe-02e5-4107-add5-6a1f586f37ec_0"/>
                        </a:rPr>
                        <a:t>официальные сообщества учреждений кластера </a:t>
                      </a:r>
                      <a:endParaRPr lang="ru-RU">
                        <a:solidFill>
                          <a:srgbClr val="0070C0"/>
                        </a:solidFill>
                      </a:endParaRPr>
                    </a:p>
                  </a:txBody>
                  <a:tcPr/>
                </a:tc>
                <a:tc>
                  <a:txBody>
                    <a:bodyPr/>
                    <a:lstStyle/>
                    <a:p>
                      <a:pPr algn="ctr">
                        <a:defRPr/>
                      </a:pPr>
                      <a:endParaRPr lang="ru-RU"/>
                    </a:p>
                    <a:p>
                      <a:pPr algn="ctr">
                        <a:defRPr/>
                      </a:pPr>
                      <a:endParaRPr lang="ru-RU"/>
                    </a:p>
                    <a:p>
                      <a:pPr algn="ctr">
                        <a:defRPr/>
                      </a:pPr>
                      <a:endParaRPr lang="ru-RU"/>
                    </a:p>
                  </a:txBody>
                  <a:tcPr/>
                </a:tc>
              </a:tr>
            </a:tbl>
          </a:graphicData>
        </a:graphic>
      </p:graphicFrame>
      <p:sp>
        <p:nvSpPr>
          <p:cNvPr id="5" name="Rectangle 17"/>
          <p:cNvSpPr>
            <a:spLocks noChangeArrowheads="1"/>
          </p:cNvSpPr>
          <p:nvPr/>
        </p:nvSpPr>
        <p:spPr bwMode="auto">
          <a:xfrm>
            <a:off x="0" y="-184666"/>
            <a:ext cx="248786" cy="369332"/>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marL="0" marR="0" lvl="0" indent="0" algn="l" defTabSz="914400">
              <a:lnSpc>
                <a:spcPct val="100000"/>
              </a:lnSpc>
              <a:spcBef>
                <a:spcPts val="0"/>
              </a:spcBef>
              <a:spcAft>
                <a:spcPts val="0"/>
              </a:spcAft>
              <a:buClrTx/>
              <a:buSzTx/>
              <a:buFontTx/>
              <a:buNone/>
              <a:defRPr/>
            </a:pPr>
            <a:r>
              <a:rPr lang="ru-RU" sz="1800" b="0" i="0" u="none" strike="noStrike" cap="none">
                <a:ln>
                  <a:noFill/>
                </a:ln>
                <a:solidFill>
                  <a:schemeClr val="tx1"/>
                </a:solidFill>
                <a:latin typeface="Arial"/>
              </a:rPr>
              <a:t> </a:t>
            </a:r>
            <a:endParaRPr/>
          </a:p>
        </p:txBody>
      </p:sp>
      <p:sp>
        <p:nvSpPr>
          <p:cNvPr id="3" name="Rectangle 1"/>
          <p:cNvSpPr>
            <a:spLocks noChangeArrowheads="1"/>
          </p:cNvSpPr>
          <p:nvPr/>
        </p:nvSpPr>
        <p:spPr bwMode="auto">
          <a:xfrm>
            <a:off x="248786" y="1960730"/>
            <a:ext cx="5775354" cy="1477328"/>
          </a:xfrm>
          <a:prstGeom prst="rect">
            <a:avLst/>
          </a:prstGeom>
          <a:solidFill>
            <a:srgbClr val="FFFFFF"/>
          </a:solidFill>
          <a:ln>
            <a:noFill/>
          </a:ln>
          <a:effectLst/>
        </p:spPr>
        <p:txBody>
          <a:bodyPr vert="horz" wrap="square" lIns="36000" tIns="36000" rIns="36000" bIns="3600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algn="ctr">
              <a:defRPr/>
            </a:pPr>
            <a:r>
              <a:rPr lang="ru-RU" sz="2400" b="1" i="1" u="none" strike="noStrike" cap="none">
                <a:ln>
                  <a:noFill/>
                </a:ln>
                <a:solidFill>
                  <a:srgbClr val="0070C0"/>
                </a:solidFill>
                <a:cs typeface="Arial"/>
              </a:rPr>
              <a:t>ПОСТ-РЕЛИЗЫ </a:t>
            </a:r>
            <a:endParaRPr/>
          </a:p>
          <a:p>
            <a:pPr algn="ctr">
              <a:defRPr/>
            </a:pPr>
            <a:r>
              <a:rPr lang="ru-RU" sz="2400" b="1" i="1">
                <a:solidFill>
                  <a:srgbClr val="0070C0"/>
                </a:solidFill>
                <a:cs typeface="Arial"/>
              </a:rPr>
              <a:t>мероприятий кластера </a:t>
            </a:r>
            <a:endParaRPr/>
          </a:p>
          <a:p>
            <a:pPr algn="ctr">
              <a:defRPr/>
            </a:pPr>
            <a:r>
              <a:rPr lang="ru-RU" sz="2400" b="1" i="1">
                <a:solidFill>
                  <a:srgbClr val="0070C0"/>
                </a:solidFill>
                <a:cs typeface="Arial"/>
              </a:rPr>
              <a:t> 2025-2026 учебного года</a:t>
            </a:r>
            <a:endParaRPr/>
          </a:p>
          <a:p>
            <a:pPr algn="ctr">
              <a:defRPr/>
            </a:pPr>
            <a:endParaRPr lang="ru-RU" sz="2400" b="1" i="1" u="none" strike="noStrike" cap="none">
              <a:ln>
                <a:noFill/>
              </a:ln>
              <a:solidFill>
                <a:srgbClr val="0070C0"/>
              </a:solidFill>
              <a:cs typeface="Arial"/>
            </a:endParaRPr>
          </a:p>
        </p:txBody>
      </p:sp>
      <p:sp>
        <p:nvSpPr>
          <p:cNvPr id="4" name="Стрелка вниз 3"/>
          <p:cNvSpPr/>
          <p:nvPr/>
        </p:nvSpPr>
        <p:spPr bwMode="auto">
          <a:xfrm>
            <a:off x="2883776" y="3827084"/>
            <a:ext cx="434566" cy="561047"/>
          </a:xfrm>
          <a:prstGeom prst="down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ru-RU"/>
          </a:p>
        </p:txBody>
      </p:sp>
      <p:pic>
        <p:nvPicPr>
          <p:cNvPr id="13" name="Рисунок 12"/>
          <p:cNvPicPr>
            <a:picLocks noChangeAspect="1"/>
          </p:cNvPicPr>
          <p:nvPr/>
        </p:nvPicPr>
        <p:blipFill>
          <a:blip r:embed="rId10"/>
          <a:stretch/>
        </p:blipFill>
        <p:spPr bwMode="auto">
          <a:xfrm>
            <a:off x="9964880" y="1455708"/>
            <a:ext cx="759728" cy="759728"/>
          </a:xfrm>
          <a:prstGeom prst="rect">
            <a:avLst/>
          </a:prstGeom>
        </p:spPr>
      </p:pic>
      <p:pic>
        <p:nvPicPr>
          <p:cNvPr id="14" name="Рисунок 13"/>
          <p:cNvPicPr>
            <a:picLocks noChangeAspect="1"/>
          </p:cNvPicPr>
          <p:nvPr/>
        </p:nvPicPr>
        <p:blipFill>
          <a:blip r:embed="rId11"/>
          <a:stretch/>
        </p:blipFill>
        <p:spPr bwMode="auto">
          <a:xfrm>
            <a:off x="9964880" y="2319530"/>
            <a:ext cx="759728" cy="759728"/>
          </a:xfrm>
          <a:prstGeom prst="rect">
            <a:avLst/>
          </a:prstGeom>
        </p:spPr>
      </p:pic>
      <p:pic>
        <p:nvPicPr>
          <p:cNvPr id="15" name="Рисунок 14"/>
          <p:cNvPicPr>
            <a:picLocks noChangeAspect="1"/>
          </p:cNvPicPr>
          <p:nvPr/>
        </p:nvPicPr>
        <p:blipFill>
          <a:blip r:embed="rId12"/>
          <a:stretch/>
        </p:blipFill>
        <p:spPr bwMode="auto">
          <a:xfrm>
            <a:off x="9929178" y="3183352"/>
            <a:ext cx="795430" cy="795430"/>
          </a:xfrm>
          <a:prstGeom prst="rect">
            <a:avLst/>
          </a:prstGeom>
        </p:spPr>
      </p:pic>
      <p:pic>
        <p:nvPicPr>
          <p:cNvPr id="18" name="Рисунок 17"/>
          <p:cNvPicPr>
            <a:picLocks noChangeAspect="1"/>
          </p:cNvPicPr>
          <p:nvPr/>
        </p:nvPicPr>
        <p:blipFill>
          <a:blip r:embed="rId5"/>
          <a:stretch/>
        </p:blipFill>
        <p:spPr bwMode="auto">
          <a:xfrm>
            <a:off x="8761251" y="93891"/>
            <a:ext cx="1059345" cy="1098187"/>
          </a:xfrm>
          <a:prstGeom prst="rect">
            <a:avLst/>
          </a:prstGeom>
        </p:spPr>
      </p:pic>
      <p:pic>
        <p:nvPicPr>
          <p:cNvPr id="19" name="Рисунок 18"/>
          <p:cNvPicPr>
            <a:picLocks noChangeAspect="1"/>
          </p:cNvPicPr>
          <p:nvPr/>
        </p:nvPicPr>
        <p:blipFill>
          <a:blip r:embed="rId13"/>
          <a:stretch/>
        </p:blipFill>
        <p:spPr bwMode="auto">
          <a:xfrm>
            <a:off x="9959996" y="5646570"/>
            <a:ext cx="862080" cy="86208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88050" y="128319"/>
            <a:ext cx="1695483" cy="1046816"/>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10037820" y="33932"/>
            <a:ext cx="2058117" cy="1252767"/>
          </a:xfrm>
          <a:prstGeom prst="rect">
            <a:avLst/>
          </a:prstGeom>
        </p:spPr>
      </p:pic>
      <p:pic>
        <p:nvPicPr>
          <p:cNvPr id="7" name="Рисунок 6"/>
          <p:cNvPicPr>
            <a:picLocks noChangeAspect="1"/>
          </p:cNvPicPr>
          <p:nvPr/>
        </p:nvPicPr>
        <p:blipFill>
          <a:blip r:embed="rId4"/>
          <a:stretch/>
        </p:blipFill>
        <p:spPr bwMode="auto">
          <a:xfrm>
            <a:off x="1911298" y="67464"/>
            <a:ext cx="1233519" cy="1284809"/>
          </a:xfrm>
          <a:prstGeom prst="rect">
            <a:avLst/>
          </a:prstGeom>
        </p:spPr>
      </p:pic>
      <p:pic>
        <p:nvPicPr>
          <p:cNvPr id="8" name="Рисунок 7"/>
          <p:cNvPicPr>
            <a:picLocks noChangeAspect="1"/>
          </p:cNvPicPr>
          <p:nvPr/>
        </p:nvPicPr>
        <p:blipFill>
          <a:blip r:embed="rId5"/>
          <a:stretch/>
        </p:blipFill>
        <p:spPr bwMode="auto">
          <a:xfrm>
            <a:off x="8809115" y="85834"/>
            <a:ext cx="1120063" cy="1161131"/>
          </a:xfrm>
          <a:prstGeom prst="rect">
            <a:avLst/>
          </a:prstGeom>
        </p:spPr>
      </p:pic>
      <p:pic>
        <p:nvPicPr>
          <p:cNvPr id="10" name="Рисунок 9"/>
          <p:cNvPicPr>
            <a:picLocks noChangeAspect="1"/>
          </p:cNvPicPr>
          <p:nvPr/>
        </p:nvPicPr>
        <p:blipFill>
          <a:blip r:embed="rId6"/>
          <a:stretch/>
        </p:blipFill>
        <p:spPr bwMode="auto">
          <a:xfrm>
            <a:off x="325476" y="1605654"/>
            <a:ext cx="5182049" cy="4352921"/>
          </a:xfrm>
          <a:prstGeom prst="rect">
            <a:avLst/>
          </a:prstGeom>
        </p:spPr>
      </p:pic>
      <p:sp>
        <p:nvSpPr>
          <p:cNvPr id="11" name="TextBox 10"/>
          <p:cNvSpPr txBox="1"/>
          <p:nvPr/>
        </p:nvSpPr>
        <p:spPr bwMode="auto">
          <a:xfrm>
            <a:off x="124393" y="1244552"/>
            <a:ext cx="5953333" cy="5586145"/>
          </a:xfrm>
          <a:prstGeom prst="rect">
            <a:avLst/>
          </a:prstGeom>
          <a:noFill/>
        </p:spPr>
        <p:txBody>
          <a:bodyPr wrap="square" rtlCol="0">
            <a:spAutoFit/>
          </a:bodyPr>
          <a:lstStyle/>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endParaRPr lang="ru-RU" sz="1050" b="1">
              <a:solidFill>
                <a:schemeClr val="accent1">
                  <a:lumMod val="50000"/>
                </a:schemeClr>
              </a:solidFill>
            </a:endParaRPr>
          </a:p>
          <a:p>
            <a:pPr algn="just">
              <a:defRPr/>
            </a:pPr>
            <a:endParaRPr lang="ru-RU" sz="1050" b="1" i="0" u="none" strike="noStrike" cap="none">
              <a:ln>
                <a:noFill/>
              </a:ln>
              <a:solidFill>
                <a:schemeClr val="accent1">
                  <a:lumMod val="50000"/>
                </a:schemeClr>
              </a:solidFill>
            </a:endParaRPr>
          </a:p>
          <a:p>
            <a:pPr algn="just">
              <a:defRPr/>
            </a:pPr>
            <a:r>
              <a:rPr lang="ru-RU" sz="1050" b="1" i="0" u="none" strike="noStrike" cap="none">
                <a:ln>
                  <a:noFill/>
                </a:ln>
                <a:solidFill>
                  <a:schemeClr val="accent1">
                    <a:lumMod val="50000"/>
                  </a:schemeClr>
                </a:solidFill>
              </a:rPr>
              <a:t> …</a:t>
            </a:r>
            <a:endParaRPr lang="ru-RU" sz="1200" b="1">
              <a:solidFill>
                <a:srgbClr val="FF0000"/>
              </a:solidFill>
            </a:endParaRPr>
          </a:p>
        </p:txBody>
      </p:sp>
      <p:graphicFrame>
        <p:nvGraphicFramePr>
          <p:cNvPr id="12" name="Таблица 11"/>
          <p:cNvGraphicFramePr>
            <a:graphicFrameLocks noGrp="1"/>
          </p:cNvGraphicFramePr>
          <p:nvPr/>
        </p:nvGraphicFramePr>
        <p:xfrm>
          <a:off x="6347513" y="1328763"/>
          <a:ext cx="5694630" cy="5697100"/>
        </p:xfrm>
        <a:graphic>
          <a:graphicData uri="http://schemas.openxmlformats.org/drawingml/2006/table">
            <a:tbl>
              <a:tblPr firstRow="1" bandRow="1">
                <a:tableStyleId>{5C22544A-7EE6-4342-B048-85BDC9FD1C3A}</a:tableStyleId>
              </a:tblPr>
              <a:tblGrid>
                <a:gridCol w="2847315"/>
                <a:gridCol w="2847315"/>
              </a:tblGrid>
              <a:tr h="981266">
                <a:tc>
                  <a:txBody>
                    <a:bodyPr/>
                    <a:lstStyle/>
                    <a:p>
                      <a:pPr algn="ctr">
                        <a:defRPr/>
                      </a:pPr>
                      <a:r>
                        <a:rPr lang="ru-RU" u="sng">
                          <a:solidFill>
                            <a:srgbClr val="0070C0"/>
                          </a:solidFill>
                          <a:hlinkClick r:id="rId7" tooltip="https://vk.com/wall-188727239_7599"/>
                        </a:rPr>
                        <a:t>Большая педагогическая неделя в Невском районе</a:t>
                      </a:r>
                      <a:endParaRPr lang="ru-RU">
                        <a:solidFill>
                          <a:srgbClr val="0070C0"/>
                        </a:solidFill>
                      </a:endParaRPr>
                    </a:p>
                  </a:txBody>
                  <a:tcPr>
                    <a:solidFill>
                      <a:schemeClr val="accent5">
                        <a:lumMod val="40000"/>
                        <a:lumOff val="60000"/>
                      </a:schemeClr>
                    </a:solidFill>
                  </a:tcPr>
                </a:tc>
                <a:tc>
                  <a:txBody>
                    <a:bodyPr/>
                    <a:lstStyle/>
                    <a:p>
                      <a:pPr>
                        <a:defRPr/>
                      </a:pPr>
                      <a:endParaRPr lang="ru-RU"/>
                    </a:p>
                  </a:txBody>
                  <a:tcPr>
                    <a:solidFill>
                      <a:schemeClr val="accent5">
                        <a:lumMod val="40000"/>
                        <a:lumOff val="60000"/>
                      </a:schemeClr>
                    </a:solidFill>
                  </a:tcPr>
                </a:tc>
              </a:tr>
              <a:tr h="1709018">
                <a:tc>
                  <a:txBody>
                    <a:bodyPr/>
                    <a:lstStyle/>
                    <a:p>
                      <a:pPr algn="ctr">
                        <a:defRPr/>
                      </a:pPr>
                      <a:endParaRPr lang="ru-RU"/>
                    </a:p>
                    <a:p>
                      <a:pPr algn="ctr">
                        <a:defRPr/>
                      </a:pPr>
                      <a:r>
                        <a:rPr lang="ru-RU" u="sng">
                          <a:solidFill>
                            <a:srgbClr val="0070C0"/>
                          </a:solidFill>
                          <a:hlinkClick r:id="rId8" tooltip="https://disk.g528.ru/doc.html?uid=73e55924-0096-47a3-b7b2-3fb2d265992e_39109"/>
                        </a:rPr>
                        <a:t>программа мастерской</a:t>
                      </a:r>
                      <a:endParaRPr lang="ru-RU">
                        <a:solidFill>
                          <a:srgbClr val="0070C0"/>
                        </a:solidFill>
                      </a:endParaRPr>
                    </a:p>
                  </a:txBody>
                  <a:tcPr/>
                </a:tc>
                <a:tc>
                  <a:txBody>
                    <a:bodyPr/>
                    <a:lstStyle/>
                    <a:p>
                      <a:pPr>
                        <a:defRPr/>
                      </a:pPr>
                      <a:endParaRPr lang="ru-RU" sz="1200"/>
                    </a:p>
                    <a:p>
                      <a:pPr>
                        <a:defRPr/>
                      </a:pPr>
                      <a:endParaRPr lang="ru-RU" sz="1200"/>
                    </a:p>
                    <a:p>
                      <a:pPr>
                        <a:defRPr/>
                      </a:pPr>
                      <a:endParaRPr lang="ru-RU" sz="1200"/>
                    </a:p>
                    <a:p>
                      <a:pPr>
                        <a:defRPr/>
                      </a:pPr>
                      <a:endParaRPr lang="ru-RU" sz="1200"/>
                    </a:p>
                    <a:p>
                      <a:pPr>
                        <a:defRPr/>
                      </a:pPr>
                      <a:endParaRPr lang="ru-RU" sz="1200"/>
                    </a:p>
                    <a:p>
                      <a:pPr marL="0" marR="0" lvl="0" indent="0" algn="l" defTabSz="914400">
                        <a:lnSpc>
                          <a:spcPct val="100000"/>
                        </a:lnSpc>
                        <a:spcBef>
                          <a:spcPts val="0"/>
                        </a:spcBef>
                        <a:spcAft>
                          <a:spcPts val="0"/>
                        </a:spcAft>
                        <a:buClrTx/>
                        <a:buSzTx/>
                        <a:buFontTx/>
                        <a:buNone/>
                        <a:defRPr/>
                      </a:pPr>
                      <a:endParaRPr lang="ru-RU" sz="1200"/>
                    </a:p>
                    <a:p>
                      <a:pPr marL="0" marR="0" lvl="0" indent="0" algn="l" defTabSz="914400">
                        <a:lnSpc>
                          <a:spcPct val="100000"/>
                        </a:lnSpc>
                        <a:spcBef>
                          <a:spcPts val="0"/>
                        </a:spcBef>
                        <a:spcAft>
                          <a:spcPts val="0"/>
                        </a:spcAft>
                        <a:buClrTx/>
                        <a:buSzTx/>
                        <a:buFontTx/>
                        <a:buNone/>
                        <a:defRPr/>
                      </a:pPr>
                      <a:r>
                        <a:rPr lang="en-US" sz="1200" u="sng">
                          <a:hlinkClick r:id="rId8" tooltip="https://disk.g528.ru/doc.html?uid=73e55924-0096-47a3-b7b2-3fb2d265992e_39109"/>
                        </a:rPr>
                        <a:t>https://disk.g528.ru/doc.html?uid=73e55924-0096-47a3-b7b2-3fb2d265992e_39109</a:t>
                      </a:r>
                      <a:endParaRPr lang="ru-RU" sz="1200"/>
                    </a:p>
                    <a:p>
                      <a:pPr>
                        <a:defRPr/>
                      </a:pPr>
                      <a:endParaRPr lang="ru-RU" sz="1200"/>
                    </a:p>
                  </a:txBody>
                  <a:tcPr/>
                </a:tc>
              </a:tr>
              <a:tr h="892406">
                <a:tc>
                  <a:txBody>
                    <a:bodyPr/>
                    <a:lstStyle/>
                    <a:p>
                      <a:pPr algn="ctr">
                        <a:defRPr/>
                      </a:pPr>
                      <a:endParaRPr lang="ru-RU"/>
                    </a:p>
                    <a:p>
                      <a:pPr algn="ctr">
                        <a:defRPr/>
                      </a:pPr>
                      <a:r>
                        <a:rPr lang="ru-RU">
                          <a:solidFill>
                            <a:srgbClr val="0070C0"/>
                          </a:solidFill>
                        </a:rPr>
                        <a:t>школы-участники</a:t>
                      </a:r>
                    </a:p>
                  </a:txBody>
                  <a:tcPr/>
                </a:tc>
                <a:tc>
                  <a:txBody>
                    <a:bodyPr/>
                    <a:lstStyle/>
                    <a:p>
                      <a:pPr algn="ctr">
                        <a:defRPr/>
                      </a:pPr>
                      <a:endParaRPr lang="ru-RU"/>
                    </a:p>
                    <a:p>
                      <a:pPr algn="ctr">
                        <a:defRPr/>
                      </a:pPr>
                      <a:r>
                        <a:rPr lang="ru-RU">
                          <a:solidFill>
                            <a:srgbClr val="0070C0"/>
                          </a:solidFill>
                        </a:rPr>
                        <a:t>331, 337, 342, 343, 347, 498, 513, 528, 571, 651, 707</a:t>
                      </a:r>
                    </a:p>
                  </a:txBody>
                  <a:tcPr/>
                </a:tc>
              </a:tr>
              <a:tr h="1149674">
                <a:tc>
                  <a:txBody>
                    <a:bodyPr/>
                    <a:lstStyle/>
                    <a:p>
                      <a:pPr algn="ctr">
                        <a:defRPr/>
                      </a:pPr>
                      <a:endParaRPr lang="ru-RU"/>
                    </a:p>
                    <a:p>
                      <a:pPr algn="ctr">
                        <a:defRPr/>
                      </a:pPr>
                      <a:r>
                        <a:rPr lang="ru-RU">
                          <a:solidFill>
                            <a:srgbClr val="0070C0"/>
                          </a:solidFill>
                        </a:rPr>
                        <a:t>пост-релиз</a:t>
                      </a:r>
                    </a:p>
                  </a:txBody>
                  <a:tcPr/>
                </a:tc>
                <a:tc>
                  <a:txBody>
                    <a:bodyPr/>
                    <a:lstStyle/>
                    <a:p>
                      <a:pPr algn="r">
                        <a:defRPr/>
                      </a:pPr>
                      <a:endParaRPr lang="ru-RU" sz="1400"/>
                    </a:p>
                    <a:p>
                      <a:pPr algn="r">
                        <a:defRPr/>
                      </a:pPr>
                      <a:r>
                        <a:rPr lang="en-US" sz="1400" u="sng">
                          <a:hlinkClick r:id="rId9" tooltip="https://vk.com/wall-218826241_1139"/>
                        </a:rPr>
                        <a:t>  https://vk.com/wall-218826241_1139</a:t>
                      </a:r>
                      <a:endParaRPr lang="ru-RU" sz="1400"/>
                    </a:p>
                  </a:txBody>
                  <a:tcPr/>
                </a:tc>
              </a:tr>
              <a:tr h="892406">
                <a:tc>
                  <a:txBody>
                    <a:bodyPr/>
                    <a:lstStyle/>
                    <a:p>
                      <a:pPr algn="ctr">
                        <a:defRPr/>
                      </a:pPr>
                      <a:r>
                        <a:rPr lang="ru-RU">
                          <a:solidFill>
                            <a:srgbClr val="0070C0"/>
                          </a:solidFill>
                        </a:rPr>
                        <a:t>численность участников</a:t>
                      </a:r>
                    </a:p>
                  </a:txBody>
                  <a:tcPr/>
                </a:tc>
                <a:tc>
                  <a:txBody>
                    <a:bodyPr/>
                    <a:lstStyle/>
                    <a:p>
                      <a:pPr algn="ctr">
                        <a:defRPr/>
                      </a:pPr>
                      <a:r>
                        <a:rPr lang="ru-RU">
                          <a:solidFill>
                            <a:srgbClr val="FF0000"/>
                          </a:solidFill>
                        </a:rPr>
                        <a:t>78</a:t>
                      </a:r>
                      <a:endParaRPr/>
                    </a:p>
                    <a:p>
                      <a:pPr algn="ctr">
                        <a:defRPr/>
                      </a:pPr>
                      <a:r>
                        <a:rPr lang="ru-RU">
                          <a:solidFill>
                            <a:srgbClr val="FF0000"/>
                          </a:solidFill>
                        </a:rPr>
                        <a:t>ОУ из листа регистрации</a:t>
                      </a:r>
                    </a:p>
                    <a:p>
                      <a:pPr algn="ctr">
                        <a:defRPr/>
                      </a:pPr>
                      <a:endParaRPr lang="ru-RU"/>
                    </a:p>
                  </a:txBody>
                  <a:tcPr/>
                </a:tc>
              </a:tr>
            </a:tbl>
          </a:graphicData>
        </a:graphic>
      </p:graphicFrame>
      <p:sp>
        <p:nvSpPr>
          <p:cNvPr id="5" name="Rectangle 17"/>
          <p:cNvSpPr>
            <a:spLocks noChangeArrowheads="1"/>
          </p:cNvSpPr>
          <p:nvPr/>
        </p:nvSpPr>
        <p:spPr bwMode="auto">
          <a:xfrm>
            <a:off x="0" y="-184666"/>
            <a:ext cx="248786" cy="369332"/>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marL="0" marR="0" lvl="0" indent="0" algn="l" defTabSz="914400">
              <a:lnSpc>
                <a:spcPct val="100000"/>
              </a:lnSpc>
              <a:spcBef>
                <a:spcPts val="0"/>
              </a:spcBef>
              <a:spcAft>
                <a:spcPts val="0"/>
              </a:spcAft>
              <a:buClrTx/>
              <a:buSzTx/>
              <a:buFontTx/>
              <a:buNone/>
              <a:defRPr/>
            </a:pPr>
            <a:r>
              <a:rPr lang="ru-RU" sz="1800" b="0" i="0" u="none" strike="noStrike" cap="none">
                <a:ln>
                  <a:noFill/>
                </a:ln>
                <a:solidFill>
                  <a:schemeClr val="tx1"/>
                </a:solidFill>
                <a:latin typeface="Arial"/>
              </a:rPr>
              <a:t> </a:t>
            </a:r>
            <a:endParaRPr/>
          </a:p>
        </p:txBody>
      </p:sp>
      <p:sp>
        <p:nvSpPr>
          <p:cNvPr id="3" name="Rectangle 1"/>
          <p:cNvSpPr>
            <a:spLocks noChangeArrowheads="1"/>
          </p:cNvSpPr>
          <p:nvPr/>
        </p:nvSpPr>
        <p:spPr bwMode="auto">
          <a:xfrm>
            <a:off x="269273" y="1398440"/>
            <a:ext cx="5775354" cy="5386090"/>
          </a:xfrm>
          <a:prstGeom prst="rect">
            <a:avLst/>
          </a:prstGeom>
          <a:solidFill>
            <a:srgbClr val="FFFFFF"/>
          </a:solidFill>
          <a:ln>
            <a:noFill/>
          </a:ln>
          <a:effectLst/>
        </p:spPr>
        <p:txBody>
          <a:bodyPr vert="horz" wrap="square" lIns="36000" tIns="36000" rIns="36000" bIns="3600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a:defRPr/>
            </a:pPr>
            <a:r>
              <a:rPr lang="ru-RU" sz="1000">
                <a:solidFill>
                  <a:srgbClr val="002060"/>
                </a:solidFill>
                <a:cs typeface="Arial"/>
              </a:rPr>
              <a:t>Мастерская педагогического роста </a:t>
            </a:r>
            <a:r>
              <a:rPr lang="ru-RU" sz="1000">
                <a:solidFill>
                  <a:srgbClr val="FF0000"/>
                </a:solidFill>
                <a:cs typeface="Arial"/>
              </a:rPr>
              <a:t>"Педагогические кадры будущего: профильный класс как точка старта карьеры“</a:t>
            </a:r>
            <a:r>
              <a:rPr lang="en-US" sz="1000">
                <a:solidFill>
                  <a:srgbClr val="FF0000"/>
                </a:solidFill>
                <a:cs typeface="Arial"/>
              </a:rPr>
              <a:t> </a:t>
            </a:r>
            <a:r>
              <a:rPr lang="ru-RU" sz="1000" i="0" u="none" strike="noStrike" cap="none">
                <a:ln>
                  <a:noFill/>
                </a:ln>
                <a:solidFill>
                  <a:srgbClr val="002060"/>
                </a:solidFill>
                <a:cs typeface="Arial"/>
              </a:rPr>
              <a:t>в рамках событий Большой августовской педагогической недели в Невском районе состоялся </a:t>
            </a:r>
            <a:r>
              <a:rPr lang="ru-RU" sz="1000">
                <a:solidFill>
                  <a:srgbClr val="FF0000"/>
                </a:solidFill>
                <a:cs typeface="Arial"/>
              </a:rPr>
              <a:t>24 августа 2025 года</a:t>
            </a:r>
            <a:r>
              <a:rPr lang="ru-RU" sz="1000">
                <a:solidFill>
                  <a:srgbClr val="002060"/>
                </a:solidFill>
                <a:cs typeface="Arial"/>
              </a:rPr>
              <a:t> на площадке ГБОУ гимназии №528</a:t>
            </a:r>
            <a:r>
              <a:rPr lang="ru-RU" sz="1000" i="0" u="none" strike="noStrike" cap="none">
                <a:ln>
                  <a:noFill/>
                </a:ln>
                <a:solidFill>
                  <a:srgbClr val="002060"/>
                </a:solidFill>
                <a:cs typeface="Arial"/>
              </a:rPr>
              <a:t>.</a:t>
            </a:r>
            <a:endParaRPr/>
          </a:p>
          <a:p>
            <a:pPr>
              <a:defRPr/>
            </a:pPr>
            <a:endParaRPr lang="ru-RU" sz="1000" i="0" u="none" strike="noStrike" cap="none">
              <a:ln>
                <a:noFill/>
              </a:ln>
              <a:solidFill>
                <a:srgbClr val="002060"/>
              </a:solidFill>
              <a:cs typeface="Arial"/>
            </a:endParaRPr>
          </a:p>
          <a:p>
            <a:pPr>
              <a:defRPr/>
            </a:pPr>
            <a:r>
              <a:rPr lang="ru-RU" sz="1000">
                <a:solidFill>
                  <a:srgbClr val="002060"/>
                </a:solidFill>
                <a:cs typeface="Arial"/>
              </a:rPr>
              <a:t>Спикеры дня - </a:t>
            </a:r>
            <a:r>
              <a:rPr lang="ru-RU" sz="1000">
                <a:solidFill>
                  <a:srgbClr val="FF0000"/>
                </a:solidFill>
                <a:cs typeface="Arial"/>
              </a:rPr>
              <a:t>Спасская Елена Борисовна</a:t>
            </a:r>
            <a:r>
              <a:rPr lang="ru-RU" sz="1000">
                <a:solidFill>
                  <a:srgbClr val="002060"/>
                </a:solidFill>
                <a:cs typeface="Arial"/>
              </a:rPr>
              <a:t>, к.п.н., начальник Управления межрегионального сотрудничества в сфере образования РГПУ имени А.И. Герцена. </a:t>
            </a:r>
            <a:endParaRPr/>
          </a:p>
          <a:p>
            <a:pPr>
              <a:defRPr/>
            </a:pPr>
            <a:r>
              <a:rPr lang="ru-RU" sz="1000">
                <a:solidFill>
                  <a:srgbClr val="FF0000"/>
                </a:solidFill>
                <a:cs typeface="Arial"/>
              </a:rPr>
              <a:t>Шевелев Александр Николаевич</a:t>
            </a:r>
            <a:r>
              <a:rPr lang="ru-RU" sz="1000">
                <a:solidFill>
                  <a:srgbClr val="002060"/>
                </a:solidFill>
                <a:cs typeface="Arial"/>
              </a:rPr>
              <a:t>, д.п.н., профессор, заведующий кафедрой педагогики и андрагогики Санкт-Петербургской академии постдипломного педагогического образования им. К.Д. Ушинского. </a:t>
            </a:r>
            <a:r>
              <a:rPr lang="ru-RU" sz="1000" i="0" u="none" strike="noStrike" cap="none">
                <a:ln>
                  <a:noFill/>
                </a:ln>
                <a:solidFill>
                  <a:srgbClr val="002060"/>
                </a:solidFill>
                <a:cs typeface="Arial"/>
              </a:rPr>
              <a:t/>
            </a:r>
            <a:br>
              <a:rPr lang="ru-RU" sz="1000" i="0" u="none" strike="noStrike" cap="none">
                <a:ln>
                  <a:noFill/>
                </a:ln>
                <a:solidFill>
                  <a:srgbClr val="002060"/>
                </a:solidFill>
                <a:cs typeface="Arial"/>
              </a:rPr>
            </a:br>
            <a:r>
              <a:rPr lang="ru-RU" sz="1000" i="0" u="none" strike="noStrike" cap="none">
                <a:ln>
                  <a:noFill/>
                </a:ln>
                <a:solidFill>
                  <a:srgbClr val="002060"/>
                </a:solidFill>
                <a:cs typeface="Arial"/>
              </a:rPr>
              <a:t>Опыт работы с психолого-педагогическими классами по направлениям представили</a:t>
            </a:r>
            <a:r>
              <a:rPr lang="en-US" sz="1000" i="0" u="none" strike="noStrike" cap="none">
                <a:ln>
                  <a:noFill/>
                </a:ln>
                <a:solidFill>
                  <a:srgbClr val="002060"/>
                </a:solidFill>
                <a:cs typeface="Arial"/>
              </a:rPr>
              <a:t>:</a:t>
            </a:r>
            <a:endParaRPr lang="ru-RU" sz="1000" i="0" u="none" strike="noStrike" cap="none">
              <a:ln>
                <a:noFill/>
              </a:ln>
              <a:solidFill>
                <a:srgbClr val="002060"/>
              </a:solidFill>
              <a:cs typeface="Arial"/>
            </a:endParaRPr>
          </a:p>
          <a:p>
            <a:pPr>
              <a:defRPr/>
            </a:pPr>
            <a:r>
              <a:rPr lang="ru-RU" sz="1000" i="0" u="none" strike="noStrike" cap="none">
                <a:ln>
                  <a:noFill/>
                </a:ln>
                <a:solidFill>
                  <a:srgbClr val="002060"/>
                </a:solidFill>
                <a:cs typeface="Arial"/>
              </a:rPr>
              <a:t/>
            </a:r>
            <a:br>
              <a:rPr lang="ru-RU" sz="1000" i="0" u="none" strike="noStrike" cap="none">
                <a:ln>
                  <a:noFill/>
                </a:ln>
                <a:solidFill>
                  <a:srgbClr val="002060"/>
                </a:solidFill>
                <a:cs typeface="Arial"/>
              </a:rPr>
            </a:br>
            <a:r>
              <a:rPr lang="ru-RU" sz="1000">
                <a:solidFill>
                  <a:srgbClr val="FF0000"/>
                </a:solidFill>
                <a:cs typeface="Arial"/>
              </a:rPr>
              <a:t>ГБОУ №651 </a:t>
            </a:r>
            <a:r>
              <a:rPr lang="ru-RU" sz="1000">
                <a:solidFill>
                  <a:srgbClr val="002060"/>
                </a:solidFill>
                <a:cs typeface="Arial"/>
              </a:rPr>
              <a:t>-  Кузнецова Марина Анатольевна, заместитель директора и Реутова Лилия Ивановна, классный руководитель ПППК </a:t>
            </a:r>
            <a:r>
              <a:rPr lang="ru-RU" sz="1000" i="0" u="none" strike="noStrike" cap="none">
                <a:ln>
                  <a:noFill/>
                </a:ln>
                <a:solidFill>
                  <a:srgbClr val="002060"/>
                </a:solidFill>
                <a:cs typeface="Arial"/>
              </a:rPr>
              <a:t>проектная деятельность - индивидуальный исследовательский проект в 10-ом классе .</a:t>
            </a:r>
            <a:br>
              <a:rPr lang="ru-RU" sz="1000" i="0" u="none" strike="noStrike" cap="none">
                <a:ln>
                  <a:noFill/>
                </a:ln>
                <a:solidFill>
                  <a:srgbClr val="002060"/>
                </a:solidFill>
                <a:cs typeface="Arial"/>
              </a:rPr>
            </a:br>
            <a:endParaRPr lang="ru-RU" sz="1000">
              <a:solidFill>
                <a:srgbClr val="002060"/>
              </a:solidFill>
              <a:cs typeface="Arial"/>
            </a:endParaRPr>
          </a:p>
          <a:p>
            <a:pPr>
              <a:defRPr/>
            </a:pPr>
            <a:r>
              <a:rPr lang="ru-RU" sz="1000" i="0" u="none" strike="noStrike" cap="none">
                <a:ln>
                  <a:noFill/>
                </a:ln>
                <a:solidFill>
                  <a:srgbClr val="FF0000"/>
                </a:solidFill>
                <a:cs typeface="Arial"/>
              </a:rPr>
              <a:t>ГБОУ гимназия №513 и ГБУ «Центра психолого-педагогической, медицинской и социальной помощи Невского района </a:t>
            </a:r>
            <a:r>
              <a:rPr lang="ru-RU" sz="1000" i="0" u="none" strike="noStrike" cap="none">
                <a:ln>
                  <a:noFill/>
                </a:ln>
                <a:solidFill>
                  <a:srgbClr val="002060"/>
                </a:solidFill>
                <a:cs typeface="Arial"/>
              </a:rPr>
              <a:t>-</a:t>
            </a:r>
            <a:r>
              <a:rPr lang="ru-RU" sz="1000">
                <a:solidFill>
                  <a:srgbClr val="002060"/>
                </a:solidFill>
                <a:cs typeface="Arial"/>
              </a:rPr>
              <a:t> Жукова Дарья Алексеевна, заместитель директора по УВР поделилась опытом взаимодействия с работодателем а Шевченко Виктория Михайловна, заместитель директора по УВР ГБУ «ЦППМСП Невского района и Шейко Наталья Викторовна, </a:t>
            </a:r>
            <a:r>
              <a:rPr lang="ru-RU" sz="1000" i="0" u="none" strike="noStrike" cap="none">
                <a:ln>
                  <a:noFill/>
                </a:ln>
                <a:solidFill>
                  <a:srgbClr val="002060"/>
                </a:solidFill>
                <a:cs typeface="Arial"/>
              </a:rPr>
              <a:t>вовлечением в профессию через сетевое сотрудничество с работодателем.</a:t>
            </a:r>
            <a:endParaRPr/>
          </a:p>
          <a:p>
            <a:pPr>
              <a:defRPr/>
            </a:pPr>
            <a:r>
              <a:rPr lang="ru-RU" sz="1000" i="0" u="none" strike="noStrike" cap="none">
                <a:ln>
                  <a:noFill/>
                </a:ln>
                <a:solidFill>
                  <a:srgbClr val="002060"/>
                </a:solidFill>
                <a:cs typeface="Arial"/>
              </a:rPr>
              <a:t/>
            </a:r>
            <a:br>
              <a:rPr lang="ru-RU" sz="1000" i="0" u="none" strike="noStrike" cap="none">
                <a:ln>
                  <a:noFill/>
                </a:ln>
                <a:solidFill>
                  <a:srgbClr val="002060"/>
                </a:solidFill>
                <a:cs typeface="Arial"/>
              </a:rPr>
            </a:br>
            <a:r>
              <a:rPr lang="ru-RU" sz="1000">
                <a:solidFill>
                  <a:srgbClr val="002060"/>
                </a:solidFill>
                <a:cs typeface="Arial"/>
              </a:rPr>
              <a:t> </a:t>
            </a:r>
            <a:r>
              <a:rPr lang="ru-RU" sz="1000">
                <a:solidFill>
                  <a:srgbClr val="FF0000"/>
                </a:solidFill>
                <a:cs typeface="Arial"/>
              </a:rPr>
              <a:t>ГБОУ гимназии № 528 и ГБДОУ детский сад №93  </a:t>
            </a:r>
            <a:r>
              <a:rPr lang="ru-RU" sz="1000">
                <a:solidFill>
                  <a:srgbClr val="002060"/>
                </a:solidFill>
                <a:cs typeface="Arial"/>
              </a:rPr>
              <a:t>-  Чербаева Лариса Николаевна, заместитель директора по УВР вместе с заведующим детским садом комбинированного вида Невского района Санкт-Петербурга Петраковой Ириной Николаевной - </a:t>
            </a:r>
            <a:r>
              <a:rPr lang="ru-RU" sz="1000" i="0" u="none" strike="noStrike" cap="none">
                <a:ln>
                  <a:noFill/>
                </a:ln>
                <a:solidFill>
                  <a:srgbClr val="002060"/>
                </a:solidFill>
                <a:cs typeface="Arial"/>
              </a:rPr>
              <a:t>Первая профессия как старт педагогической карьеры: из опыта сотрудничества гимназии и детского сада в рамках проекта Перва</a:t>
            </a:r>
            <a:r>
              <a:rPr lang="ru-RU" sz="1000">
                <a:solidFill>
                  <a:srgbClr val="002060"/>
                </a:solidFill>
                <a:cs typeface="Arial"/>
              </a:rPr>
              <a:t>я профессия.</a:t>
            </a:r>
            <a:endParaRPr lang="ru-RU" sz="1000" i="0" u="none" strike="noStrike" cap="none">
              <a:ln>
                <a:noFill/>
              </a:ln>
              <a:solidFill>
                <a:srgbClr val="002060"/>
              </a:solidFill>
              <a:cs typeface="Arial"/>
            </a:endParaRPr>
          </a:p>
          <a:p>
            <a:pPr>
              <a:defRPr/>
            </a:pPr>
            <a:r>
              <a:rPr lang="ru-RU" sz="1000" i="0" u="none" strike="noStrike" cap="none">
                <a:ln>
                  <a:noFill/>
                </a:ln>
                <a:solidFill>
                  <a:srgbClr val="002060"/>
                </a:solidFill>
                <a:cs typeface="Arial"/>
              </a:rPr>
              <a:t/>
            </a:r>
            <a:br>
              <a:rPr lang="ru-RU" sz="1000" i="0" u="none" strike="noStrike" cap="none">
                <a:ln>
                  <a:noFill/>
                </a:ln>
                <a:solidFill>
                  <a:srgbClr val="002060"/>
                </a:solidFill>
                <a:cs typeface="Arial"/>
              </a:rPr>
            </a:br>
            <a:r>
              <a:rPr lang="ru-RU" sz="1000" i="0" u="none" strike="noStrike" cap="none">
                <a:ln>
                  <a:noFill/>
                </a:ln>
                <a:solidFill>
                  <a:srgbClr val="002060"/>
                </a:solidFill>
                <a:cs typeface="Arial"/>
              </a:rPr>
              <a:t>Мероприятие собрало единомышленников из 20 ОУ района. </a:t>
            </a:r>
            <a:br>
              <a:rPr lang="ru-RU" sz="1000" i="0" u="none" strike="noStrike" cap="none">
                <a:ln>
                  <a:noFill/>
                </a:ln>
                <a:solidFill>
                  <a:srgbClr val="002060"/>
                </a:solidFill>
                <a:cs typeface="Arial"/>
              </a:rPr>
            </a:br>
            <a:r>
              <a:rPr lang="ru-RU" sz="1000" i="0" u="none" strike="noStrike" cap="none">
                <a:ln>
                  <a:noFill/>
                </a:ln>
                <a:solidFill>
                  <a:srgbClr val="002060"/>
                </a:solidFill>
                <a:cs typeface="Arial"/>
              </a:rPr>
              <a:t>Кураторами площадки выступили - </a:t>
            </a:r>
            <a:r>
              <a:rPr lang="ru-RU" sz="1000" i="0" u="none" strike="noStrike" cap="none">
                <a:ln>
                  <a:noFill/>
                </a:ln>
                <a:solidFill>
                  <a:srgbClr val="FF0000"/>
                </a:solidFill>
                <a:cs typeface="Arial"/>
              </a:rPr>
              <a:t>Чалганская Любовь Ивановна</a:t>
            </a:r>
            <a:r>
              <a:rPr lang="ru-RU" sz="1000" i="0" u="none" strike="noStrike" cap="none">
                <a:ln>
                  <a:noFill/>
                </a:ln>
                <a:solidFill>
                  <a:srgbClr val="002060"/>
                </a:solidFill>
                <a:cs typeface="Arial"/>
              </a:rPr>
              <a:t>, начальник отдела образования администрации Невского района Санкт-Петербурга и </a:t>
            </a:r>
            <a:r>
              <a:rPr lang="ru-RU" sz="1000" i="0" u="none" strike="noStrike" cap="none">
                <a:ln>
                  <a:noFill/>
                </a:ln>
                <a:solidFill>
                  <a:srgbClr val="FF0000"/>
                </a:solidFill>
                <a:cs typeface="Arial"/>
              </a:rPr>
              <a:t>Осипенко Галина Ивановна</a:t>
            </a:r>
            <a:r>
              <a:rPr lang="ru-RU" sz="1000" i="0" u="none" strike="noStrike" cap="none">
                <a:ln>
                  <a:noFill/>
                </a:ln>
                <a:solidFill>
                  <a:srgbClr val="002060"/>
                </a:solidFill>
                <a:cs typeface="Arial"/>
              </a:rPr>
              <a:t>, директор ИМЦ.</a:t>
            </a:r>
            <a:endParaRPr/>
          </a:p>
          <a:p>
            <a:pPr lvl="0">
              <a:defRPr/>
            </a:pPr>
            <a:endParaRPr lang="en-US" sz="1000">
              <a:solidFill>
                <a:srgbClr val="002060"/>
              </a:solidFill>
              <a:cs typeface="Arial"/>
            </a:endParaRPr>
          </a:p>
          <a:p>
            <a:pPr lvl="0">
              <a:defRPr/>
            </a:pPr>
            <a:r>
              <a:rPr lang="ru-RU" sz="1000">
                <a:solidFill>
                  <a:srgbClr val="002060"/>
                </a:solidFill>
                <a:cs typeface="Arial"/>
              </a:rPr>
              <a:t>Все выступления затрагивали ключевой вопрос функционирования ПППК: развитие интереса у учеников к педагогическим профессиям и создание образовательной среды для выбора учениками педагогических специальностей в будущем.</a:t>
            </a:r>
            <a:endParaRPr lang="ru-RU" sz="1000" b="0" i="0" u="none" strike="noStrike" cap="none">
              <a:ln>
                <a:noFill/>
              </a:ln>
              <a:solidFill>
                <a:srgbClr val="000000"/>
              </a:solidFill>
              <a:cs typeface="Arial"/>
            </a:endParaRPr>
          </a:p>
        </p:txBody>
      </p:sp>
      <p:pic>
        <p:nvPicPr>
          <p:cNvPr id="4" name="Рисунок 3"/>
          <p:cNvPicPr>
            <a:picLocks noChangeAspect="1"/>
          </p:cNvPicPr>
          <p:nvPr/>
        </p:nvPicPr>
        <p:blipFill>
          <a:blip r:embed="rId10"/>
          <a:stretch/>
        </p:blipFill>
        <p:spPr bwMode="auto">
          <a:xfrm>
            <a:off x="9556805" y="1455708"/>
            <a:ext cx="744745" cy="744745"/>
          </a:xfrm>
          <a:prstGeom prst="rect">
            <a:avLst/>
          </a:prstGeom>
        </p:spPr>
      </p:pic>
      <p:pic>
        <p:nvPicPr>
          <p:cNvPr id="13" name="Рисунок 12"/>
          <p:cNvPicPr>
            <a:picLocks noChangeAspect="1"/>
          </p:cNvPicPr>
          <p:nvPr/>
        </p:nvPicPr>
        <p:blipFill>
          <a:blip r:embed="rId11"/>
          <a:stretch/>
        </p:blipFill>
        <p:spPr bwMode="auto">
          <a:xfrm>
            <a:off x="10741346" y="1457674"/>
            <a:ext cx="742779" cy="742779"/>
          </a:xfrm>
          <a:prstGeom prst="rect">
            <a:avLst/>
          </a:prstGeom>
        </p:spPr>
      </p:pic>
      <p:pic>
        <p:nvPicPr>
          <p:cNvPr id="14" name="Рисунок 13"/>
          <p:cNvPicPr>
            <a:picLocks noChangeAspect="1"/>
          </p:cNvPicPr>
          <p:nvPr/>
        </p:nvPicPr>
        <p:blipFill>
          <a:blip r:embed="rId12"/>
          <a:stretch/>
        </p:blipFill>
        <p:spPr bwMode="auto">
          <a:xfrm>
            <a:off x="10741346" y="2564466"/>
            <a:ext cx="791861" cy="791861"/>
          </a:xfrm>
          <a:prstGeom prst="rect">
            <a:avLst/>
          </a:prstGeom>
        </p:spPr>
      </p:pic>
      <p:pic>
        <p:nvPicPr>
          <p:cNvPr id="15" name="Рисунок 14"/>
          <p:cNvPicPr>
            <a:picLocks noChangeAspect="1"/>
          </p:cNvPicPr>
          <p:nvPr/>
        </p:nvPicPr>
        <p:blipFill>
          <a:blip r:embed="rId13"/>
          <a:stretch/>
        </p:blipFill>
        <p:spPr bwMode="auto">
          <a:xfrm>
            <a:off x="9508578" y="2556755"/>
            <a:ext cx="791861" cy="791861"/>
          </a:xfrm>
          <a:prstGeom prst="rect">
            <a:avLst/>
          </a:prstGeom>
        </p:spPr>
      </p:pic>
      <p:pic>
        <p:nvPicPr>
          <p:cNvPr id="17" name="Рисунок 16"/>
          <p:cNvPicPr>
            <a:picLocks noChangeAspect="1"/>
          </p:cNvPicPr>
          <p:nvPr/>
        </p:nvPicPr>
        <p:blipFill>
          <a:blip r:embed="rId14"/>
          <a:stretch/>
        </p:blipFill>
        <p:spPr bwMode="auto">
          <a:xfrm>
            <a:off x="9508578" y="5005417"/>
            <a:ext cx="791861" cy="79186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88050" y="128319"/>
            <a:ext cx="1695483" cy="1046816"/>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10037820" y="33932"/>
            <a:ext cx="2058117" cy="1252767"/>
          </a:xfrm>
          <a:prstGeom prst="rect">
            <a:avLst/>
          </a:prstGeom>
        </p:spPr>
      </p:pic>
      <p:pic>
        <p:nvPicPr>
          <p:cNvPr id="7" name="Рисунок 6"/>
          <p:cNvPicPr>
            <a:picLocks noChangeAspect="1"/>
          </p:cNvPicPr>
          <p:nvPr/>
        </p:nvPicPr>
        <p:blipFill>
          <a:blip r:embed="rId4"/>
          <a:stretch/>
        </p:blipFill>
        <p:spPr bwMode="auto">
          <a:xfrm>
            <a:off x="1881730" y="-37844"/>
            <a:ext cx="1233519" cy="1284809"/>
          </a:xfrm>
          <a:prstGeom prst="rect">
            <a:avLst/>
          </a:prstGeom>
        </p:spPr>
      </p:pic>
      <p:pic>
        <p:nvPicPr>
          <p:cNvPr id="8" name="Рисунок 7"/>
          <p:cNvPicPr>
            <a:picLocks noChangeAspect="1"/>
          </p:cNvPicPr>
          <p:nvPr/>
        </p:nvPicPr>
        <p:blipFill>
          <a:blip r:embed="rId5"/>
          <a:stretch/>
        </p:blipFill>
        <p:spPr bwMode="auto">
          <a:xfrm>
            <a:off x="8809115" y="85834"/>
            <a:ext cx="1120063" cy="1161131"/>
          </a:xfrm>
          <a:prstGeom prst="rect">
            <a:avLst/>
          </a:prstGeom>
        </p:spPr>
      </p:pic>
      <p:pic>
        <p:nvPicPr>
          <p:cNvPr id="10" name="Рисунок 9"/>
          <p:cNvPicPr>
            <a:picLocks noChangeAspect="1"/>
          </p:cNvPicPr>
          <p:nvPr/>
        </p:nvPicPr>
        <p:blipFill>
          <a:blip r:embed="rId6"/>
          <a:stretch/>
        </p:blipFill>
        <p:spPr bwMode="auto">
          <a:xfrm>
            <a:off x="325476" y="1605654"/>
            <a:ext cx="5182049" cy="4352921"/>
          </a:xfrm>
          <a:prstGeom prst="rect">
            <a:avLst/>
          </a:prstGeom>
        </p:spPr>
      </p:pic>
      <p:sp>
        <p:nvSpPr>
          <p:cNvPr id="11" name="TextBox 10"/>
          <p:cNvSpPr txBox="1"/>
          <p:nvPr/>
        </p:nvSpPr>
        <p:spPr bwMode="auto">
          <a:xfrm>
            <a:off x="268908" y="1286699"/>
            <a:ext cx="5694124" cy="5456279"/>
          </a:xfrm>
          <a:prstGeom prst="rect">
            <a:avLst/>
          </a:prstGeom>
          <a:noFill/>
        </p:spPr>
        <p:txBody>
          <a:bodyPr wrap="square" rtlCol="0">
            <a:spAutoFit/>
          </a:bodyPr>
          <a:lstStyle/>
          <a:p>
            <a:pPr algn="just">
              <a:defRPr/>
            </a:pPr>
            <a:r>
              <a:rPr lang="ru-RU" sz="1600">
                <a:solidFill>
                  <a:schemeClr val="accent5">
                    <a:lumMod val="75000"/>
                  </a:schemeClr>
                </a:solidFill>
              </a:rPr>
              <a:t>Традиционная районная онлайн - акция</a:t>
            </a:r>
            <a:endParaRPr/>
          </a:p>
          <a:p>
            <a:pPr algn="just">
              <a:defRPr/>
            </a:pPr>
            <a:r>
              <a:rPr lang="ru-RU" sz="1600">
                <a:solidFill>
                  <a:srgbClr val="FF0000"/>
                </a:solidFill>
              </a:rPr>
              <a:t>«Учителями славится Россия!»</a:t>
            </a:r>
            <a:r>
              <a:rPr lang="ru-RU" sz="1600">
                <a:solidFill>
                  <a:schemeClr val="accent5">
                    <a:lumMod val="75000"/>
                  </a:schemeClr>
                </a:solidFill>
              </a:rPr>
              <a:t>, посвящённая празднованию Международного Дня Учителя в образовательных учреждениях Невского района состоялась в 2025 году в третий  раз. </a:t>
            </a:r>
            <a:br>
              <a:rPr lang="ru-RU" sz="1600">
                <a:solidFill>
                  <a:schemeClr val="accent5">
                    <a:lumMod val="75000"/>
                  </a:schemeClr>
                </a:solidFill>
              </a:rPr>
            </a:br>
            <a:r>
              <a:rPr lang="ru-RU" sz="1600">
                <a:solidFill>
                  <a:schemeClr val="accent5">
                    <a:lumMod val="75000"/>
                  </a:schemeClr>
                </a:solidFill>
              </a:rPr>
              <a:t>Интернет-пространство </a:t>
            </a:r>
            <a:r>
              <a:rPr lang="en-US" sz="1600">
                <a:solidFill>
                  <a:srgbClr val="FF0000"/>
                </a:solidFill>
              </a:rPr>
              <a:t>#</a:t>
            </a:r>
            <a:r>
              <a:rPr lang="ru-RU" sz="1600">
                <a:solidFill>
                  <a:srgbClr val="FF0000"/>
                </a:solidFill>
              </a:rPr>
              <a:t>НевскийПедагог  </a:t>
            </a:r>
            <a:r>
              <a:rPr lang="ru-RU" sz="1600">
                <a:solidFill>
                  <a:schemeClr val="accent5">
                    <a:lumMod val="75000"/>
                  </a:schemeClr>
                </a:solidFill>
              </a:rPr>
              <a:t>объединило учеников и родителей с целью выражения самых искренних поздравлений и пожеланий наставникам, классным руководителям и учителям-предметникам, первому учителю и педагогам служб сопровождения. </a:t>
            </a:r>
            <a:endParaRPr/>
          </a:p>
          <a:p>
            <a:pPr algn="just">
              <a:defRPr/>
            </a:pPr>
            <a:r>
              <a:rPr lang="ru-RU" sz="1600">
                <a:solidFill>
                  <a:schemeClr val="accent5">
                    <a:lumMod val="75000"/>
                  </a:schemeClr>
                </a:solidFill>
              </a:rPr>
              <a:t>В акции приняли участие – 11 школ, 30 учебных коллективов. Размещено более 80 электронных открыток и более 10 видеороликов.</a:t>
            </a:r>
            <a:endParaRPr/>
          </a:p>
          <a:p>
            <a:pPr algn="just">
              <a:defRPr/>
            </a:pPr>
            <a:r>
              <a:rPr lang="ru-RU" sz="1600">
                <a:solidFill>
                  <a:schemeClr val="accent5">
                    <a:lumMod val="75000"/>
                  </a:schemeClr>
                </a:solidFill>
              </a:rPr>
              <a:t>Акция получила поддержку администрации Невского района в социальной сети Вконтакте.</a:t>
            </a:r>
            <a:br>
              <a:rPr lang="ru-RU" sz="1600">
                <a:solidFill>
                  <a:schemeClr val="accent5">
                    <a:lumMod val="75000"/>
                  </a:schemeClr>
                </a:solidFill>
              </a:rPr>
            </a:br>
            <a:r>
              <a:rPr lang="ru-RU" sz="1600">
                <a:solidFill>
                  <a:schemeClr val="accent5">
                    <a:lumMod val="75000"/>
                  </a:schemeClr>
                </a:solidFill>
              </a:rPr>
              <a:t>В официальном сообществе психолого-педагогических классов Невского района популярность публикаций по состоянию на 5 октября достигла 2 тыс. просмотров. </a:t>
            </a:r>
            <a:endParaRPr/>
          </a:p>
          <a:p>
            <a:pPr algn="just">
              <a:defRPr/>
            </a:pPr>
            <a:r>
              <a:rPr lang="ru-RU" sz="1600">
                <a:solidFill>
                  <a:schemeClr val="accent5">
                    <a:lumMod val="75000"/>
                  </a:schemeClr>
                </a:solidFill>
              </a:rPr>
              <a:t>Стремление школьников к участию в создании творческих поздравлений ярко демонстрирует готовность к выражению гражданской позиции старшеклассников к школе и Учителю.</a:t>
            </a:r>
            <a:endParaRPr/>
          </a:p>
          <a:p>
            <a:pPr algn="just">
              <a:defRPr/>
            </a:pPr>
            <a:r>
              <a:rPr lang="ru-RU" sz="1600">
                <a:solidFill>
                  <a:srgbClr val="FF0000"/>
                </a:solidFill>
              </a:rPr>
              <a:t>Благодарим за участие!</a:t>
            </a:r>
          </a:p>
        </p:txBody>
      </p:sp>
      <p:graphicFrame>
        <p:nvGraphicFramePr>
          <p:cNvPr id="12" name="Таблица 11"/>
          <p:cNvGraphicFramePr>
            <a:graphicFrameLocks noGrp="1"/>
          </p:cNvGraphicFramePr>
          <p:nvPr/>
        </p:nvGraphicFramePr>
        <p:xfrm>
          <a:off x="6229291" y="1415974"/>
          <a:ext cx="5694630" cy="5303520"/>
        </p:xfrm>
        <a:graphic>
          <a:graphicData uri="http://schemas.openxmlformats.org/drawingml/2006/table">
            <a:tbl>
              <a:tblPr firstRow="1" bandRow="1">
                <a:tableStyleId>{5C22544A-7EE6-4342-B048-85BDC9FD1C3A}</a:tableStyleId>
              </a:tblPr>
              <a:tblGrid>
                <a:gridCol w="2847315"/>
                <a:gridCol w="2847315"/>
              </a:tblGrid>
              <a:tr h="1053849">
                <a:tc>
                  <a:txBody>
                    <a:bodyPr/>
                    <a:lstStyle/>
                    <a:p>
                      <a:pPr algn="ctr">
                        <a:defRPr/>
                      </a:pPr>
                      <a:r>
                        <a:rPr lang="ru-RU">
                          <a:solidFill>
                            <a:srgbClr val="0070C0"/>
                          </a:solidFill>
                        </a:rPr>
                        <a:t>положение </a:t>
                      </a:r>
                      <a:endParaRPr/>
                    </a:p>
                    <a:p>
                      <a:pPr algn="ctr">
                        <a:defRPr/>
                      </a:pPr>
                      <a:r>
                        <a:rPr lang="ru-RU">
                          <a:solidFill>
                            <a:srgbClr val="0070C0"/>
                          </a:solidFill>
                        </a:rPr>
                        <a:t>о ежегодной акции</a:t>
                      </a:r>
                    </a:p>
                  </a:txBody>
                  <a:tcPr>
                    <a:solidFill>
                      <a:schemeClr val="accent5">
                        <a:lumMod val="40000"/>
                        <a:lumOff val="60000"/>
                      </a:schemeClr>
                    </a:solidFill>
                  </a:tcPr>
                </a:tc>
                <a:tc>
                  <a:txBody>
                    <a:bodyPr/>
                    <a:lstStyle/>
                    <a:p>
                      <a:pPr marL="0" marR="0" lvl="0" indent="0" algn="r" defTabSz="914400">
                        <a:lnSpc>
                          <a:spcPct val="100000"/>
                        </a:lnSpc>
                        <a:spcBef>
                          <a:spcPts val="0"/>
                        </a:spcBef>
                        <a:spcAft>
                          <a:spcPts val="0"/>
                        </a:spcAft>
                        <a:buClrTx/>
                        <a:buSzTx/>
                        <a:buFontTx/>
                        <a:buNone/>
                        <a:defRPr/>
                      </a:pPr>
                      <a:r>
                        <a:rPr lang="en-US" sz="1200" u="sng">
                          <a:hlinkClick r:id="rId7" tooltip="https://disk.g528.ru/doc.html?uid=45a29734-5148-4947-bd99-15ce45125235_28147"/>
                        </a:rPr>
                        <a:t>https://disk.g528.ru/</a:t>
                      </a:r>
                      <a:endParaRPr lang="ru-RU" sz="1200"/>
                    </a:p>
                    <a:p>
                      <a:pPr marL="0" marR="0" lvl="0" indent="0" algn="r" defTabSz="914400">
                        <a:lnSpc>
                          <a:spcPct val="100000"/>
                        </a:lnSpc>
                        <a:spcBef>
                          <a:spcPts val="0"/>
                        </a:spcBef>
                        <a:spcAft>
                          <a:spcPts val="0"/>
                        </a:spcAft>
                        <a:buClrTx/>
                        <a:buSzTx/>
                        <a:buFontTx/>
                        <a:buNone/>
                        <a:defRPr/>
                      </a:pPr>
                      <a:r>
                        <a:rPr lang="en-US" sz="1200" u="sng">
                          <a:hlinkClick r:id="rId7" tooltip="https://disk.g528.ru/doc.html?uid=45a29734-5148-4947-bd99-15ce45125235_28147"/>
                        </a:rPr>
                        <a:t>doc.html?uid=45a29734</a:t>
                      </a:r>
                      <a:endParaRPr lang="ru-RU" sz="1200"/>
                    </a:p>
                    <a:p>
                      <a:pPr marL="0" marR="0" lvl="0" indent="0" algn="r" defTabSz="914400">
                        <a:lnSpc>
                          <a:spcPct val="100000"/>
                        </a:lnSpc>
                        <a:spcBef>
                          <a:spcPts val="0"/>
                        </a:spcBef>
                        <a:spcAft>
                          <a:spcPts val="0"/>
                        </a:spcAft>
                        <a:buClrTx/>
                        <a:buSzTx/>
                        <a:buFontTx/>
                        <a:buNone/>
                        <a:defRPr/>
                      </a:pPr>
                      <a:r>
                        <a:rPr lang="en-US" sz="1200" u="sng">
                          <a:hlinkClick r:id="rId7" tooltip="https://disk.g528.ru/doc.html?uid=45a29734-5148-4947-bd99-15ce45125235_28147"/>
                        </a:rPr>
                        <a:t>-5148-4947-bd99-15ce</a:t>
                      </a:r>
                      <a:endParaRPr lang="ru-RU" sz="1200"/>
                    </a:p>
                    <a:p>
                      <a:pPr marL="0" marR="0" lvl="0" indent="0" algn="r" defTabSz="914400">
                        <a:lnSpc>
                          <a:spcPct val="100000"/>
                        </a:lnSpc>
                        <a:spcBef>
                          <a:spcPts val="0"/>
                        </a:spcBef>
                        <a:spcAft>
                          <a:spcPts val="0"/>
                        </a:spcAft>
                        <a:buClrTx/>
                        <a:buSzTx/>
                        <a:buFontTx/>
                        <a:buNone/>
                        <a:defRPr/>
                      </a:pPr>
                      <a:r>
                        <a:rPr lang="en-US" sz="1200" u="sng">
                          <a:hlinkClick r:id="rId7" tooltip="https://disk.g528.ru/doc.html?uid=45a29734-5148-4947-bd99-15ce45125235_28147"/>
                        </a:rPr>
                        <a:t>45125235_28147</a:t>
                      </a:r>
                      <a:r>
                        <a:rPr lang="ru-RU" sz="1200"/>
                        <a:t> </a:t>
                      </a:r>
                      <a:endParaRPr/>
                    </a:p>
                    <a:p>
                      <a:pPr>
                        <a:defRPr/>
                      </a:pPr>
                      <a:endParaRPr lang="ru-RU"/>
                    </a:p>
                  </a:txBody>
                  <a:tcPr>
                    <a:solidFill>
                      <a:schemeClr val="accent5">
                        <a:lumMod val="40000"/>
                        <a:lumOff val="60000"/>
                      </a:schemeClr>
                    </a:solidFill>
                  </a:tcPr>
                </a:tc>
              </a:tr>
              <a:tr h="332418">
                <a:tc>
                  <a:txBody>
                    <a:bodyPr/>
                    <a:lstStyle/>
                    <a:p>
                      <a:pPr algn="ctr">
                        <a:defRPr/>
                      </a:pPr>
                      <a:r>
                        <a:rPr lang="ru-RU">
                          <a:solidFill>
                            <a:srgbClr val="0070C0"/>
                          </a:solidFill>
                        </a:rPr>
                        <a:t>площадка для размещения творческих продуктов</a:t>
                      </a:r>
                    </a:p>
                  </a:txBody>
                  <a:tcPr/>
                </a:tc>
                <a:tc>
                  <a:txBody>
                    <a:bodyPr/>
                    <a:lstStyle/>
                    <a:p>
                      <a:pPr>
                        <a:defRPr/>
                      </a:pPr>
                      <a:endParaRPr lang="ru-RU" sz="1200"/>
                    </a:p>
                    <a:p>
                      <a:pPr>
                        <a:defRPr/>
                      </a:pPr>
                      <a:endParaRPr lang="ru-RU" sz="1200"/>
                    </a:p>
                    <a:p>
                      <a:pPr>
                        <a:defRPr/>
                      </a:pPr>
                      <a:endParaRPr lang="ru-RU" sz="1200"/>
                    </a:p>
                  </a:txBody>
                  <a:tcPr/>
                </a:tc>
              </a:tr>
              <a:tr h="332418">
                <a:tc>
                  <a:txBody>
                    <a:bodyPr/>
                    <a:lstStyle/>
                    <a:p>
                      <a:pPr algn="ctr">
                        <a:defRPr/>
                      </a:pPr>
                      <a:endParaRPr lang="ru-RU">
                        <a:solidFill>
                          <a:srgbClr val="0070C0"/>
                        </a:solidFill>
                      </a:endParaRPr>
                    </a:p>
                    <a:p>
                      <a:pPr algn="ctr">
                        <a:defRPr/>
                      </a:pPr>
                      <a:r>
                        <a:rPr lang="ru-RU">
                          <a:solidFill>
                            <a:srgbClr val="0070C0"/>
                          </a:solidFill>
                        </a:rPr>
                        <a:t>школы-участники акции</a:t>
                      </a:r>
                      <a:endParaRPr/>
                    </a:p>
                    <a:p>
                      <a:pPr algn="ctr">
                        <a:defRPr/>
                      </a:pPr>
                      <a:r>
                        <a:rPr lang="ru-RU">
                          <a:solidFill>
                            <a:srgbClr val="0070C0"/>
                          </a:solidFill>
                        </a:rPr>
                        <a:t> в 2025 году</a:t>
                      </a:r>
                      <a:endParaRPr/>
                    </a:p>
                    <a:p>
                      <a:pPr algn="ctr">
                        <a:defRPr/>
                      </a:pPr>
                      <a:endParaRPr lang="ru-RU">
                        <a:solidFill>
                          <a:srgbClr val="0070C0"/>
                        </a:solidFill>
                      </a:endParaRPr>
                    </a:p>
                  </a:txBody>
                  <a:tcPr/>
                </a:tc>
                <a:tc>
                  <a:txBody>
                    <a:bodyPr/>
                    <a:lstStyle/>
                    <a:p>
                      <a:pPr algn="ctr">
                        <a:defRPr/>
                      </a:pPr>
                      <a:endParaRPr lang="ru-RU"/>
                    </a:p>
                    <a:p>
                      <a:pPr algn="ctr">
                        <a:defRPr/>
                      </a:pPr>
                      <a:r>
                        <a:rPr lang="ru-RU">
                          <a:solidFill>
                            <a:srgbClr val="FF0000"/>
                          </a:solidFill>
                        </a:rPr>
                        <a:t>331, 337, 342, 343, 347, 498, 513, 528, 571, 651, 707</a:t>
                      </a:r>
                    </a:p>
                  </a:txBody>
                  <a:tcPr/>
                </a:tc>
              </a:tr>
              <a:tr h="332418">
                <a:tc>
                  <a:txBody>
                    <a:bodyPr/>
                    <a:lstStyle/>
                    <a:p>
                      <a:pPr algn="ctr">
                        <a:defRPr/>
                      </a:pPr>
                      <a:r>
                        <a:rPr lang="ru-RU">
                          <a:solidFill>
                            <a:srgbClr val="0070C0"/>
                          </a:solidFill>
                        </a:rPr>
                        <a:t>статистика просмотров</a:t>
                      </a:r>
                      <a:endParaRPr/>
                    </a:p>
                    <a:p>
                      <a:pPr algn="ctr">
                        <a:defRPr/>
                      </a:pPr>
                      <a:r>
                        <a:rPr lang="ru-RU">
                          <a:solidFill>
                            <a:srgbClr val="0070C0"/>
                          </a:solidFill>
                        </a:rPr>
                        <a:t> и популярность акции</a:t>
                      </a:r>
                    </a:p>
                  </a:txBody>
                  <a:tcPr/>
                </a:tc>
                <a:tc>
                  <a:txBody>
                    <a:bodyPr/>
                    <a:lstStyle/>
                    <a:p>
                      <a:pPr>
                        <a:defRPr/>
                      </a:pPr>
                      <a:endParaRPr lang="ru-RU"/>
                    </a:p>
                    <a:p>
                      <a:pPr>
                        <a:defRPr/>
                      </a:pPr>
                      <a:endParaRPr lang="ru-RU"/>
                    </a:p>
                    <a:p>
                      <a:pPr>
                        <a:defRPr/>
                      </a:pPr>
                      <a:endParaRPr lang="ru-RU"/>
                    </a:p>
                    <a:p>
                      <a:pPr>
                        <a:defRPr/>
                      </a:pPr>
                      <a:endParaRPr lang="ru-RU"/>
                    </a:p>
                  </a:txBody>
                  <a:tcPr/>
                </a:tc>
              </a:tr>
              <a:tr h="332418">
                <a:tc>
                  <a:txBody>
                    <a:bodyPr/>
                    <a:lstStyle/>
                    <a:p>
                      <a:pPr algn="ctr">
                        <a:defRPr/>
                      </a:pPr>
                      <a:r>
                        <a:rPr lang="ru-RU">
                          <a:solidFill>
                            <a:srgbClr val="0070C0"/>
                          </a:solidFill>
                        </a:rPr>
                        <a:t>численность размещённых школьниками открыток и видеороликов</a:t>
                      </a:r>
                    </a:p>
                  </a:txBody>
                  <a:tcPr/>
                </a:tc>
                <a:tc>
                  <a:txBody>
                    <a:bodyPr/>
                    <a:lstStyle/>
                    <a:p>
                      <a:pPr algn="ctr">
                        <a:defRPr/>
                      </a:pPr>
                      <a:endParaRPr lang="ru-RU"/>
                    </a:p>
                    <a:p>
                      <a:pPr algn="ctr">
                        <a:defRPr/>
                      </a:pPr>
                      <a:r>
                        <a:rPr lang="ru-RU">
                          <a:solidFill>
                            <a:srgbClr val="FF0000"/>
                          </a:solidFill>
                        </a:rPr>
                        <a:t>115</a:t>
                      </a:r>
                    </a:p>
                  </a:txBody>
                  <a:tcPr/>
                </a:tc>
              </a:tr>
            </a:tbl>
          </a:graphicData>
        </a:graphic>
      </p:graphicFrame>
      <p:pic>
        <p:nvPicPr>
          <p:cNvPr id="14" name="Рисунок 13"/>
          <p:cNvPicPr>
            <a:picLocks noChangeAspect="1"/>
          </p:cNvPicPr>
          <p:nvPr/>
        </p:nvPicPr>
        <p:blipFill>
          <a:blip r:embed="rId8"/>
          <a:stretch/>
        </p:blipFill>
        <p:spPr bwMode="auto">
          <a:xfrm>
            <a:off x="9148600" y="4657577"/>
            <a:ext cx="2701067" cy="937464"/>
          </a:xfrm>
          <a:prstGeom prst="rect">
            <a:avLst/>
          </a:prstGeom>
        </p:spPr>
      </p:pic>
      <p:pic>
        <p:nvPicPr>
          <p:cNvPr id="3" name="Рисунок 2"/>
          <p:cNvPicPr>
            <a:picLocks noChangeAspect="1"/>
          </p:cNvPicPr>
          <p:nvPr/>
        </p:nvPicPr>
        <p:blipFill>
          <a:blip r:embed="rId9"/>
          <a:stretch/>
        </p:blipFill>
        <p:spPr bwMode="auto">
          <a:xfrm>
            <a:off x="9313333" y="1585024"/>
            <a:ext cx="724487" cy="724487"/>
          </a:xfrm>
          <a:prstGeom prst="rect">
            <a:avLst/>
          </a:prstGeom>
        </p:spPr>
      </p:pic>
      <p:pic>
        <p:nvPicPr>
          <p:cNvPr id="4" name="Рисунок 3"/>
          <p:cNvPicPr>
            <a:picLocks noChangeAspect="1"/>
          </p:cNvPicPr>
          <p:nvPr/>
        </p:nvPicPr>
        <p:blipFill>
          <a:blip r:embed="rId10"/>
          <a:stretch/>
        </p:blipFill>
        <p:spPr bwMode="auto">
          <a:xfrm>
            <a:off x="9296159" y="2567723"/>
            <a:ext cx="758834" cy="75883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248786" y="184666"/>
            <a:ext cx="1582148" cy="976841"/>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10037820" y="105752"/>
            <a:ext cx="1940125" cy="1180946"/>
          </a:xfrm>
          <a:prstGeom prst="rect">
            <a:avLst/>
          </a:prstGeom>
        </p:spPr>
      </p:pic>
      <p:pic>
        <p:nvPicPr>
          <p:cNvPr id="7" name="Рисунок 6"/>
          <p:cNvPicPr>
            <a:picLocks noChangeAspect="1"/>
          </p:cNvPicPr>
          <p:nvPr/>
        </p:nvPicPr>
        <p:blipFill>
          <a:blip r:embed="rId4"/>
          <a:stretch/>
        </p:blipFill>
        <p:spPr bwMode="auto">
          <a:xfrm>
            <a:off x="2067548" y="97338"/>
            <a:ext cx="1034770" cy="1077796"/>
          </a:xfrm>
          <a:prstGeom prst="rect">
            <a:avLst/>
          </a:prstGeom>
        </p:spPr>
      </p:pic>
      <p:pic>
        <p:nvPicPr>
          <p:cNvPr id="8" name="Рисунок 7"/>
          <p:cNvPicPr>
            <a:picLocks noChangeAspect="1"/>
          </p:cNvPicPr>
          <p:nvPr/>
        </p:nvPicPr>
        <p:blipFill>
          <a:blip r:embed="rId5"/>
          <a:stretch/>
        </p:blipFill>
        <p:spPr bwMode="auto">
          <a:xfrm>
            <a:off x="8809115" y="161654"/>
            <a:ext cx="1046924" cy="1085310"/>
          </a:xfrm>
          <a:prstGeom prst="rect">
            <a:avLst/>
          </a:prstGeom>
        </p:spPr>
      </p:pic>
      <p:pic>
        <p:nvPicPr>
          <p:cNvPr id="10" name="Рисунок 9"/>
          <p:cNvPicPr>
            <a:picLocks noChangeAspect="1"/>
          </p:cNvPicPr>
          <p:nvPr/>
        </p:nvPicPr>
        <p:blipFill>
          <a:blip r:embed="rId6"/>
          <a:stretch/>
        </p:blipFill>
        <p:spPr bwMode="auto">
          <a:xfrm>
            <a:off x="325476" y="1605654"/>
            <a:ext cx="5182049" cy="4352921"/>
          </a:xfrm>
          <a:prstGeom prst="rect">
            <a:avLst/>
          </a:prstGeom>
        </p:spPr>
      </p:pic>
      <p:sp>
        <p:nvSpPr>
          <p:cNvPr id="11" name="TextBox 10"/>
          <p:cNvSpPr txBox="1"/>
          <p:nvPr/>
        </p:nvSpPr>
        <p:spPr bwMode="auto">
          <a:xfrm>
            <a:off x="124393" y="1244552"/>
            <a:ext cx="5955852" cy="5555339"/>
          </a:xfrm>
          <a:prstGeom prst="rect">
            <a:avLst/>
          </a:prstGeom>
          <a:noFill/>
        </p:spPr>
        <p:txBody>
          <a:bodyPr wrap="square" rtlCol="0">
            <a:spAutoFit/>
          </a:bodyPr>
          <a:lstStyle/>
          <a:p>
            <a:pPr algn="just">
              <a:defRPr/>
            </a:pPr>
            <a:r>
              <a:rPr lang="ru-RU" sz="1050" b="1" i="0" u="none" strike="noStrike" cap="none">
                <a:ln>
                  <a:noFill/>
                </a:ln>
                <a:solidFill>
                  <a:schemeClr val="accent1">
                    <a:lumMod val="50000"/>
                  </a:schemeClr>
                </a:solidFill>
              </a:rPr>
              <a:t> </a:t>
            </a:r>
            <a:r>
              <a:rPr lang="ru-RU" sz="1050" i="0" u="none" strike="noStrike" cap="none">
                <a:ln>
                  <a:noFill/>
                </a:ln>
                <a:solidFill>
                  <a:srgbClr val="FF0000"/>
                </a:solidFill>
              </a:rPr>
              <a:t>30 сентября 2025 года</a:t>
            </a:r>
            <a:r>
              <a:rPr lang="ru-RU" sz="1050" i="0" u="none" strike="noStrike" cap="none">
                <a:ln>
                  <a:noFill/>
                </a:ln>
                <a:solidFill>
                  <a:srgbClr val="C00000"/>
                </a:solidFill>
              </a:rPr>
              <a:t> </a:t>
            </a:r>
            <a:r>
              <a:rPr lang="ru-RU" sz="1050" i="0" u="none" strike="noStrike" cap="none">
                <a:ln>
                  <a:noFill/>
                </a:ln>
                <a:solidFill>
                  <a:schemeClr val="accent1">
                    <a:lumMod val="50000"/>
                  </a:schemeClr>
                </a:solidFill>
              </a:rPr>
              <a:t>на площадке опорного центра состоялась содержательная традиционная встреча наставников будущих педагогов - классных руководителей и кураторов психолого-педагогических классов ОУ Невского района 2025-2026 учебного года.</a:t>
            </a:r>
            <a:br>
              <a:rPr lang="ru-RU" sz="1050" i="0" u="none" strike="noStrike" cap="none">
                <a:ln>
                  <a:noFill/>
                </a:ln>
                <a:solidFill>
                  <a:schemeClr val="accent1">
                    <a:lumMod val="50000"/>
                  </a:schemeClr>
                </a:solidFill>
              </a:rPr>
            </a:br>
            <a:r>
              <a:rPr lang="ru-RU" sz="1050" i="0" u="none" strike="noStrike" cap="none">
                <a:ln>
                  <a:noFill/>
                </a:ln>
                <a:solidFill>
                  <a:schemeClr val="accent1">
                    <a:lumMod val="50000"/>
                  </a:schemeClr>
                </a:solidFill>
              </a:rPr>
              <a:t>  В формате педагогической мастерской опытом работы, направленной на формирование мотивации старшеклассников к выбору педагогической специальности и самыми эффективными инструментами в работе поделились лауреаты различных профессиональных конкурсов:</a:t>
            </a:r>
          </a:p>
          <a:p>
            <a:pPr algn="just">
              <a:defRPr/>
            </a:pPr>
            <a:endParaRPr lang="ru-RU" sz="1050" i="0" u="none" strike="noStrike" cap="none">
              <a:ln>
                <a:noFill/>
              </a:ln>
              <a:solidFill>
                <a:schemeClr val="accent1">
                  <a:lumMod val="50000"/>
                </a:schemeClr>
              </a:solidFill>
            </a:endParaRPr>
          </a:p>
          <a:p>
            <a:pPr>
              <a:defRPr/>
            </a:pPr>
            <a:r>
              <a:rPr lang="ru-RU" sz="1050" i="0" u="none" strike="noStrike" cap="none">
                <a:ln>
                  <a:noFill/>
                </a:ln>
                <a:solidFill>
                  <a:schemeClr val="accent1">
                    <a:lumMod val="50000"/>
                  </a:schemeClr>
                </a:solidFill>
              </a:rPr>
              <a:t> </a:t>
            </a:r>
            <a:r>
              <a:rPr lang="ru-RU" sz="1050" i="0" u="none" strike="noStrike" cap="none">
                <a:ln>
                  <a:noFill/>
                </a:ln>
                <a:solidFill>
                  <a:srgbClr val="FF0000"/>
                </a:solidFill>
              </a:rPr>
              <a:t>Подобед Наталья Николаевна </a:t>
            </a:r>
            <a:r>
              <a:rPr lang="ru-RU" sz="1050" i="0" u="none" strike="noStrike" cap="none">
                <a:ln>
                  <a:noFill/>
                </a:ln>
                <a:solidFill>
                  <a:schemeClr val="accent1">
                    <a:lumMod val="50000"/>
                  </a:schemeClr>
                </a:solidFill>
              </a:rPr>
              <a:t>- наставник, победитель районного и лауреат конкурса педагогических достижений Санкт-Петербурга в номинации "Наставник будущих педагогов" -, кандидат педагогических наук, учитель русского языка и литературы гимназии №528 Невского района, классный руководитель 10-го пппк  "УРОКИ, КОТОРЫХ НЕТ В РАСПИСАНИИ»</a:t>
            </a:r>
            <a:endParaRPr/>
          </a:p>
          <a:p>
            <a:pPr>
              <a:defRPr/>
            </a:pPr>
            <a:r>
              <a:rPr lang="ru-RU" sz="1050" i="0" u="none" strike="noStrike" cap="none">
                <a:ln>
                  <a:noFill/>
                </a:ln>
                <a:solidFill>
                  <a:schemeClr val="accent1">
                    <a:lumMod val="50000"/>
                  </a:schemeClr>
                </a:solidFill>
              </a:rPr>
              <a:t/>
            </a:r>
            <a:br>
              <a:rPr lang="ru-RU" sz="1050" i="0" u="none" strike="noStrike" cap="none">
                <a:ln>
                  <a:noFill/>
                </a:ln>
                <a:solidFill>
                  <a:schemeClr val="accent1">
                    <a:lumMod val="50000"/>
                  </a:schemeClr>
                </a:solidFill>
              </a:rPr>
            </a:br>
            <a:r>
              <a:rPr lang="ru-RU" sz="1050" i="0" u="none" strike="noStrike" cap="none">
                <a:ln>
                  <a:noFill/>
                </a:ln>
                <a:solidFill>
                  <a:schemeClr val="accent1">
                    <a:lumMod val="50000"/>
                  </a:schemeClr>
                </a:solidFill>
              </a:rPr>
              <a:t>  </a:t>
            </a:r>
            <a:r>
              <a:rPr lang="ru-RU" sz="1050" i="0" u="none" strike="noStrike" cap="none">
                <a:ln>
                  <a:noFill/>
                </a:ln>
                <a:solidFill>
                  <a:srgbClr val="FF0000"/>
                </a:solidFill>
              </a:rPr>
              <a:t>Чудецкий Александр Николаевич </a:t>
            </a:r>
            <a:r>
              <a:rPr lang="ru-RU" sz="1050" i="0" u="none" strike="noStrike" cap="none">
                <a:ln>
                  <a:noFill/>
                </a:ln>
                <a:solidFill>
                  <a:schemeClr val="accent1">
                    <a:lumMod val="50000"/>
                  </a:schemeClr>
                </a:solidFill>
              </a:rPr>
              <a:t>- наставник, неоднократный победитель районного грантового конкурса "Твой школьный бюджет", куратор проектов старшеклассников, обучающихся в классах социально-экономического профиля психолого-педагогической направленности, кандидат исторических наук, учитель истории и обществознания гимназии 528, классный руководитель 9-го класса  "ОРГАНИЗАЦИЯ КОЛЛЕКТИВОВ ОБУЧАЮЩИХСЯ ДЛЯ ПРОЕКТНОЙ ДЕЯТЕЛЬНОСТИ НА БАЗЕ СОЦИАЛЬНЫХ ПАРТНЕРОВ"</a:t>
            </a:r>
            <a:endParaRPr/>
          </a:p>
          <a:p>
            <a:pPr>
              <a:defRPr/>
            </a:pPr>
            <a:r>
              <a:rPr lang="ru-RU" sz="1050" i="0" u="none" strike="noStrike" cap="none">
                <a:ln>
                  <a:noFill/>
                </a:ln>
                <a:solidFill>
                  <a:schemeClr val="accent1">
                    <a:lumMod val="50000"/>
                  </a:schemeClr>
                </a:solidFill>
              </a:rPr>
              <a:t/>
            </a:r>
            <a:br>
              <a:rPr lang="ru-RU" sz="1050" i="0" u="none" strike="noStrike" cap="none">
                <a:ln>
                  <a:noFill/>
                </a:ln>
                <a:solidFill>
                  <a:schemeClr val="accent1">
                    <a:lumMod val="50000"/>
                  </a:schemeClr>
                </a:solidFill>
              </a:rPr>
            </a:br>
            <a:r>
              <a:rPr lang="ru-RU" sz="1050" i="0" u="none" strike="noStrike" cap="none">
                <a:ln>
                  <a:noFill/>
                </a:ln>
                <a:solidFill>
                  <a:srgbClr val="FF0000"/>
                </a:solidFill>
              </a:rPr>
              <a:t>Большакова Любовь Сергеевна </a:t>
            </a:r>
            <a:r>
              <a:rPr lang="ru-RU" sz="1050" i="0" u="none" strike="noStrike" cap="none">
                <a:ln>
                  <a:noFill/>
                </a:ln>
                <a:solidFill>
                  <a:schemeClr val="accent1">
                    <a:lumMod val="50000"/>
                  </a:schemeClr>
                </a:solidFill>
              </a:rPr>
              <a:t>- наставник, куратор направления пппк, кандидат филологических наук, заместитель директора по УВР гимназии №498 Невского района, классный руководитель 10-го пппк, неоднократный победитель профессиональных конкурсов  МОДЕЛЬ НАСТАВНИЧЕСТВА «СТУДЕНТ-УЧЕНИК»: ОТ ТРАДИЦИОННЫХ ФОРМ К НОВЫМ РЕШЕНИЯМ</a:t>
            </a:r>
            <a:endParaRPr/>
          </a:p>
          <a:p>
            <a:pPr>
              <a:defRPr/>
            </a:pPr>
            <a:r>
              <a:rPr lang="ru-RU" sz="1050" i="0" u="none" strike="noStrike" cap="none">
                <a:ln>
                  <a:noFill/>
                </a:ln>
                <a:solidFill>
                  <a:schemeClr val="accent1">
                    <a:lumMod val="50000"/>
                  </a:schemeClr>
                </a:solidFill>
              </a:rPr>
              <a:t/>
            </a:r>
            <a:br>
              <a:rPr lang="ru-RU" sz="1050" i="0" u="none" strike="noStrike" cap="none">
                <a:ln>
                  <a:noFill/>
                </a:ln>
                <a:solidFill>
                  <a:schemeClr val="accent1">
                    <a:lumMod val="50000"/>
                  </a:schemeClr>
                </a:solidFill>
              </a:rPr>
            </a:br>
            <a:r>
              <a:rPr lang="ru-RU" sz="1050" i="0" u="none" strike="noStrike" cap="none">
                <a:ln>
                  <a:noFill/>
                </a:ln>
                <a:solidFill>
                  <a:srgbClr val="FF0000"/>
                </a:solidFill>
              </a:rPr>
              <a:t>Административная команда</a:t>
            </a:r>
            <a:r>
              <a:rPr lang="ru-RU" sz="1050" i="0" u="none" strike="noStrike" cap="none">
                <a:ln>
                  <a:noFill/>
                </a:ln>
                <a:solidFill>
                  <a:schemeClr val="accent1">
                    <a:lumMod val="50000"/>
                  </a:schemeClr>
                </a:solidFill>
              </a:rPr>
              <a:t> школы кластера №331 Невского района - директор Балаянц Антонина Сергеевна и заместитель директора по УВР, куратор ПППК Холодова Наталья Владимировна УСПЕШНЫЙ КЕЙС: РАЗВИТИЕ НАСТАВНИЧЕСТВА В ШКОЛЕ ЧЕРЕЗ ПОТЕНЦИАЛ ПСИХОЛОГО-ПЕДАГОГИЧЕСКОГО КЛАССА</a:t>
            </a:r>
            <a:endParaRPr/>
          </a:p>
          <a:p>
            <a:pPr>
              <a:defRPr/>
            </a:pPr>
            <a:r>
              <a:rPr lang="ru-RU" sz="1050" i="0" u="none" strike="noStrike" cap="none">
                <a:ln>
                  <a:noFill/>
                </a:ln>
                <a:solidFill>
                  <a:schemeClr val="accent1">
                    <a:lumMod val="50000"/>
                  </a:schemeClr>
                </a:solidFill>
              </a:rPr>
              <a:t/>
            </a:r>
            <a:br>
              <a:rPr lang="ru-RU" sz="1050" i="0" u="none" strike="noStrike" cap="none">
                <a:ln>
                  <a:noFill/>
                </a:ln>
                <a:solidFill>
                  <a:schemeClr val="accent1">
                    <a:lumMod val="50000"/>
                  </a:schemeClr>
                </a:solidFill>
              </a:rPr>
            </a:br>
            <a:r>
              <a:rPr lang="ru-RU" sz="1050" i="0" u="none" strike="noStrike" cap="none">
                <a:ln>
                  <a:noFill/>
                </a:ln>
                <a:solidFill>
                  <a:srgbClr val="FF0000"/>
                </a:solidFill>
              </a:rPr>
              <a:t>Мешкова Вера Юрьевна </a:t>
            </a:r>
            <a:r>
              <a:rPr lang="ru-RU" sz="1050" i="0" u="none" strike="noStrike" cap="none">
                <a:ln>
                  <a:noFill/>
                </a:ln>
                <a:solidFill>
                  <a:schemeClr val="accent1">
                    <a:lumMod val="50000"/>
                  </a:schemeClr>
                </a:solidFill>
              </a:rPr>
              <a:t>-  наставник, куратор ПППК, педгог-психолог школы кластера №571 с углублённым изучением английского языка Невского района - РОЛЬ КЛАССНОГО РУКОВОДИТЕЛЯ-НАСТАВНИКА В РАЗВИТИИ ПРОФЕССИОНАЛЬНОЙ МОТИВАЦИИ ОБУЧАЮЩИХСЯ КЛАССА ПСИХОЛОГО-ПЕДАГОГИЧЕСКОЙ НАПРАВЛЕННОСТИ. </a:t>
            </a:r>
            <a:endParaRPr lang="ru-RU" sz="1050">
              <a:solidFill>
                <a:schemeClr val="accent1">
                  <a:lumMod val="50000"/>
                </a:schemeClr>
              </a:solidFill>
            </a:endParaRPr>
          </a:p>
          <a:p>
            <a:pPr algn="just">
              <a:defRPr/>
            </a:pPr>
            <a:r>
              <a:rPr lang="ru-RU" sz="1200">
                <a:solidFill>
                  <a:srgbClr val="FF0000"/>
                </a:solidFill>
              </a:rPr>
              <a:t>Благодарим за участие!</a:t>
            </a:r>
          </a:p>
        </p:txBody>
      </p:sp>
      <p:graphicFrame>
        <p:nvGraphicFramePr>
          <p:cNvPr id="12" name="Таблица 11"/>
          <p:cNvGraphicFramePr>
            <a:graphicFrameLocks noGrp="1"/>
          </p:cNvGraphicFramePr>
          <p:nvPr/>
        </p:nvGraphicFramePr>
        <p:xfrm>
          <a:off x="6153876" y="1443189"/>
          <a:ext cx="5877384" cy="4923079"/>
        </p:xfrm>
        <a:graphic>
          <a:graphicData uri="http://schemas.openxmlformats.org/drawingml/2006/table">
            <a:tbl>
              <a:tblPr firstRow="1" bandRow="1">
                <a:tableStyleId>{5C22544A-7EE6-4342-B048-85BDC9FD1C3A}</a:tableStyleId>
              </a:tblPr>
              <a:tblGrid>
                <a:gridCol w="2790000"/>
                <a:gridCol w="3087384"/>
              </a:tblGrid>
              <a:tr h="1092700">
                <a:tc>
                  <a:txBody>
                    <a:bodyPr/>
                    <a:lstStyle/>
                    <a:p>
                      <a:pPr algn="ctr">
                        <a:defRPr/>
                      </a:pPr>
                      <a:r>
                        <a:rPr lang="ru-RU" u="sng">
                          <a:solidFill>
                            <a:srgbClr val="0070C0"/>
                          </a:solidFill>
                          <a:hlinkClick r:id="rId7" tooltip="https://nevarono.spb.ru/plany.html"/>
                        </a:rPr>
                        <a:t>план работы опорного центра на сентябрь</a:t>
                      </a:r>
                      <a:endParaRPr lang="ru-RU">
                        <a:solidFill>
                          <a:srgbClr val="0070C0"/>
                        </a:solidFill>
                      </a:endParaRPr>
                    </a:p>
                  </a:txBody>
                  <a:tcPr>
                    <a:solidFill>
                      <a:schemeClr val="accent5">
                        <a:lumMod val="40000"/>
                        <a:lumOff val="60000"/>
                      </a:schemeClr>
                    </a:solidFill>
                  </a:tcPr>
                </a:tc>
                <a:tc>
                  <a:txBody>
                    <a:bodyPr/>
                    <a:lstStyle/>
                    <a:p>
                      <a:pPr>
                        <a:defRPr/>
                      </a:pPr>
                      <a:endParaRPr lang="ru-RU"/>
                    </a:p>
                  </a:txBody>
                  <a:tcPr>
                    <a:solidFill>
                      <a:schemeClr val="accent5">
                        <a:lumMod val="40000"/>
                        <a:lumOff val="60000"/>
                      </a:schemeClr>
                    </a:solidFill>
                  </a:tcPr>
                </a:tc>
              </a:tr>
              <a:tr h="969771">
                <a:tc>
                  <a:txBody>
                    <a:bodyPr/>
                    <a:lstStyle/>
                    <a:p>
                      <a:pPr algn="ctr">
                        <a:defRPr/>
                      </a:pPr>
                      <a:endParaRPr lang="ru-RU"/>
                    </a:p>
                    <a:p>
                      <a:pPr algn="ctr">
                        <a:defRPr/>
                      </a:pPr>
                      <a:r>
                        <a:rPr lang="ru-RU">
                          <a:solidFill>
                            <a:srgbClr val="0070C0"/>
                          </a:solidFill>
                        </a:rPr>
                        <a:t>программа мастерской</a:t>
                      </a:r>
                      <a:endParaRPr/>
                    </a:p>
                  </a:txBody>
                  <a:tcPr/>
                </a:tc>
                <a:tc>
                  <a:txBody>
                    <a:bodyPr/>
                    <a:lstStyle/>
                    <a:p>
                      <a:pPr algn="r">
                        <a:defRPr/>
                      </a:pPr>
                      <a:endParaRPr lang="ru-RU" sz="1200"/>
                    </a:p>
                    <a:p>
                      <a:pPr algn="r">
                        <a:defRPr/>
                      </a:pPr>
                      <a:r>
                        <a:rPr lang="en-US" sz="1200" u="sng">
                          <a:hlinkClick r:id="rId8" tooltip="https://vk.com/wall-218826241_1161"/>
                        </a:rPr>
                        <a:t>https://vk.com/wall</a:t>
                      </a:r>
                      <a:endParaRPr lang="ru-RU" sz="1200"/>
                    </a:p>
                    <a:p>
                      <a:pPr algn="r">
                        <a:defRPr/>
                      </a:pPr>
                      <a:r>
                        <a:rPr lang="en-US" sz="1200" u="sng">
                          <a:hlinkClick r:id="rId8" tooltip="https://vk.com/wall-218826241_1161"/>
                        </a:rPr>
                        <a:t>-218826241_1161</a:t>
                      </a:r>
                      <a:r>
                        <a:rPr lang="ru-RU" sz="1200"/>
                        <a:t> </a:t>
                      </a:r>
                      <a:endParaRPr/>
                    </a:p>
                  </a:txBody>
                  <a:tcPr/>
                </a:tc>
              </a:tr>
              <a:tr h="901242">
                <a:tc>
                  <a:txBody>
                    <a:bodyPr/>
                    <a:lstStyle/>
                    <a:p>
                      <a:pPr algn="ctr">
                        <a:defRPr/>
                      </a:pPr>
                      <a:endParaRPr lang="ru-RU"/>
                    </a:p>
                    <a:p>
                      <a:pPr algn="ctr">
                        <a:defRPr/>
                      </a:pPr>
                      <a:r>
                        <a:rPr lang="ru-RU">
                          <a:solidFill>
                            <a:srgbClr val="0070C0"/>
                          </a:solidFill>
                        </a:rPr>
                        <a:t>школы-участники</a:t>
                      </a:r>
                    </a:p>
                  </a:txBody>
                  <a:tcPr/>
                </a:tc>
                <a:tc>
                  <a:txBody>
                    <a:bodyPr/>
                    <a:lstStyle/>
                    <a:p>
                      <a:pPr algn="ctr">
                        <a:defRPr/>
                      </a:pPr>
                      <a:endParaRPr lang="ru-RU"/>
                    </a:p>
                    <a:p>
                      <a:pPr algn="ctr">
                        <a:defRPr/>
                      </a:pPr>
                      <a:r>
                        <a:rPr lang="ru-RU">
                          <a:solidFill>
                            <a:srgbClr val="0070C0"/>
                          </a:solidFill>
                        </a:rPr>
                        <a:t>331, 337, 343, 347, 498, 513, 528, 571, 651</a:t>
                      </a:r>
                    </a:p>
                  </a:txBody>
                  <a:tcPr/>
                </a:tc>
              </a:tr>
              <a:tr h="1352989">
                <a:tc>
                  <a:txBody>
                    <a:bodyPr/>
                    <a:lstStyle/>
                    <a:p>
                      <a:pPr algn="ctr">
                        <a:defRPr/>
                      </a:pPr>
                      <a:endParaRPr lang="ru-RU"/>
                    </a:p>
                    <a:p>
                      <a:pPr algn="ctr">
                        <a:defRPr/>
                      </a:pPr>
                      <a:endParaRPr lang="ru-RU"/>
                    </a:p>
                    <a:p>
                      <a:pPr algn="ctr">
                        <a:defRPr/>
                      </a:pPr>
                      <a:r>
                        <a:rPr lang="ru-RU">
                          <a:solidFill>
                            <a:srgbClr val="0070C0"/>
                          </a:solidFill>
                        </a:rPr>
                        <a:t>пост-релизы участников</a:t>
                      </a:r>
                    </a:p>
                  </a:txBody>
                  <a:tcPr/>
                </a:tc>
                <a:tc>
                  <a:txBody>
                    <a:bodyPr/>
                    <a:lstStyle/>
                    <a:p>
                      <a:pPr>
                        <a:defRPr/>
                      </a:pPr>
                      <a:r>
                        <a:rPr lang="ru-RU" sz="1200">
                          <a:solidFill>
                            <a:srgbClr val="FF0000"/>
                          </a:solidFill>
                        </a:rPr>
                        <a:t>331 – </a:t>
                      </a:r>
                      <a:r>
                        <a:rPr lang="en-US" sz="1200" u="sng">
                          <a:solidFill>
                            <a:srgbClr val="FF0000"/>
                          </a:solidFill>
                          <a:hlinkClick r:id="rId9" tooltip="https://vk.com/wall-216940236_4620"/>
                        </a:rPr>
                        <a:t>https://vk.com/wall216940236_4620</a:t>
                      </a:r>
                      <a:r>
                        <a:rPr lang="ru-RU" sz="1200">
                          <a:solidFill>
                            <a:srgbClr val="FF0000"/>
                          </a:solidFill>
                        </a:rPr>
                        <a:t> </a:t>
                      </a:r>
                      <a:endParaRPr sz="1200"/>
                    </a:p>
                    <a:p>
                      <a:pPr>
                        <a:defRPr/>
                      </a:pPr>
                      <a:r>
                        <a:rPr lang="ru-RU" sz="1200">
                          <a:solidFill>
                            <a:srgbClr val="FF0000"/>
                          </a:solidFill>
                        </a:rPr>
                        <a:t>498 – </a:t>
                      </a:r>
                      <a:r>
                        <a:rPr lang="en-US" sz="1200" u="sng">
                          <a:solidFill>
                            <a:srgbClr val="FF0000"/>
                          </a:solidFill>
                          <a:hlinkClick r:id="rId10" tooltip="https://vk.com/wall-186137322_10602"/>
                        </a:rPr>
                        <a:t>https://vk.com/wall186137322_10602</a:t>
                      </a:r>
                      <a:r>
                        <a:rPr lang="ru-RU" sz="1200">
                          <a:solidFill>
                            <a:srgbClr val="FF0000"/>
                          </a:solidFill>
                        </a:rPr>
                        <a:t> </a:t>
                      </a:r>
                      <a:endParaRPr sz="1200"/>
                    </a:p>
                    <a:p>
                      <a:pPr>
                        <a:defRPr/>
                      </a:pPr>
                      <a:r>
                        <a:rPr lang="ru-RU" sz="1200">
                          <a:solidFill>
                            <a:srgbClr val="FF0000"/>
                          </a:solidFill>
                        </a:rPr>
                        <a:t>528 – </a:t>
                      </a:r>
                      <a:r>
                        <a:rPr lang="en-US" sz="1200" u="sng">
                          <a:solidFill>
                            <a:srgbClr val="FF0000"/>
                          </a:solidFill>
                          <a:hlinkClick r:id="rId11" tooltip="https://vk.com/wall-215492537_4373"/>
                        </a:rPr>
                        <a:t>https://vk.com/wall215492537_4373</a:t>
                      </a:r>
                      <a:r>
                        <a:rPr lang="ru-RU" sz="1200">
                          <a:solidFill>
                            <a:srgbClr val="FF0000"/>
                          </a:solidFill>
                        </a:rPr>
                        <a:t> </a:t>
                      </a:r>
                      <a:endParaRPr sz="1200"/>
                    </a:p>
                    <a:p>
                      <a:pPr>
                        <a:defRPr/>
                      </a:pPr>
                      <a:r>
                        <a:rPr lang="ru-RU" sz="1200">
                          <a:solidFill>
                            <a:srgbClr val="FF0000"/>
                          </a:solidFill>
                        </a:rPr>
                        <a:t>571 –</a:t>
                      </a:r>
                      <a:r>
                        <a:rPr lang="ru-RU" sz="1200"/>
                        <a:t> </a:t>
                      </a:r>
                      <a:r>
                        <a:rPr lang="en-US" sz="1200" u="sng">
                          <a:hlinkClick r:id="rId12" tooltip="https://vk.com/wall-206004685_2211"/>
                        </a:rPr>
                        <a:t>https://vk.com/wall206004685_2211</a:t>
                      </a:r>
                      <a:r>
                        <a:rPr lang="ru-RU" sz="1200"/>
                        <a:t> </a:t>
                      </a:r>
                      <a:endParaRPr sz="1200"/>
                    </a:p>
                  </a:txBody>
                  <a:tcPr/>
                </a:tc>
              </a:tr>
              <a:tr h="593219">
                <a:tc>
                  <a:txBody>
                    <a:bodyPr/>
                    <a:lstStyle/>
                    <a:p>
                      <a:pPr algn="ctr">
                        <a:defRPr/>
                      </a:pPr>
                      <a:r>
                        <a:rPr lang="ru-RU">
                          <a:solidFill>
                            <a:srgbClr val="0070C0"/>
                          </a:solidFill>
                        </a:rPr>
                        <a:t>численность участников</a:t>
                      </a:r>
                    </a:p>
                  </a:txBody>
                  <a:tcPr/>
                </a:tc>
                <a:tc>
                  <a:txBody>
                    <a:bodyPr/>
                    <a:lstStyle/>
                    <a:p>
                      <a:pPr algn="ctr">
                        <a:defRPr/>
                      </a:pPr>
                      <a:r>
                        <a:rPr lang="ru-RU">
                          <a:solidFill>
                            <a:srgbClr val="FF0000"/>
                          </a:solidFill>
                        </a:rPr>
                        <a:t>43</a:t>
                      </a:r>
                      <a:endParaRPr/>
                    </a:p>
                  </a:txBody>
                  <a:tcPr/>
                </a:tc>
              </a:tr>
            </a:tbl>
          </a:graphicData>
        </a:graphic>
      </p:graphicFrame>
      <p:sp>
        <p:nvSpPr>
          <p:cNvPr id="5" name="Rectangle 17"/>
          <p:cNvSpPr>
            <a:spLocks noChangeArrowheads="1"/>
          </p:cNvSpPr>
          <p:nvPr/>
        </p:nvSpPr>
        <p:spPr bwMode="auto">
          <a:xfrm>
            <a:off x="0" y="-184666"/>
            <a:ext cx="248786" cy="369332"/>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marL="0" marR="0" lvl="0" indent="0" algn="l" defTabSz="914400">
              <a:lnSpc>
                <a:spcPct val="100000"/>
              </a:lnSpc>
              <a:spcBef>
                <a:spcPts val="0"/>
              </a:spcBef>
              <a:spcAft>
                <a:spcPts val="0"/>
              </a:spcAft>
              <a:buClrTx/>
              <a:buSzTx/>
              <a:buFontTx/>
              <a:buNone/>
              <a:defRPr/>
            </a:pPr>
            <a:r>
              <a:rPr lang="ru-RU" sz="1800" b="0" i="0" u="none" strike="noStrike" cap="none">
                <a:ln>
                  <a:noFill/>
                </a:ln>
                <a:solidFill>
                  <a:schemeClr val="tx1"/>
                </a:solidFill>
                <a:latin typeface="Arial"/>
              </a:rPr>
              <a:t> </a:t>
            </a:r>
            <a:endParaRPr/>
          </a:p>
        </p:txBody>
      </p:sp>
      <p:pic>
        <p:nvPicPr>
          <p:cNvPr id="1042" name="Picture 18" descr="🗣"/>
          <p:cNvPicPr>
            <a:picLocks noChangeAspect="1" noChangeArrowheads="1"/>
          </p:cNvPicPr>
          <p:nvPr/>
        </p:nvPicPr>
        <p:blipFill>
          <a:blip r:embed="rId13"/>
          <a:stretch/>
        </p:blipFill>
        <p:spPr bwMode="auto">
          <a:xfrm>
            <a:off x="155575" y="-1570038"/>
            <a:ext cx="152400" cy="152400"/>
          </a:xfrm>
          <a:prstGeom prst="rect">
            <a:avLst/>
          </a:prstGeom>
          <a:noFill/>
        </p:spPr>
      </p:pic>
      <p:pic>
        <p:nvPicPr>
          <p:cNvPr id="1043" name="Picture 19" descr="📝"/>
          <p:cNvPicPr>
            <a:picLocks noChangeAspect="1" noChangeArrowheads="1"/>
          </p:cNvPicPr>
          <p:nvPr/>
        </p:nvPicPr>
        <p:blipFill>
          <a:blip r:embed="rId14"/>
          <a:stretch/>
        </p:blipFill>
        <p:spPr bwMode="auto">
          <a:xfrm>
            <a:off x="155575" y="-1295400"/>
            <a:ext cx="152400" cy="152400"/>
          </a:xfrm>
          <a:prstGeom prst="rect">
            <a:avLst/>
          </a:prstGeom>
          <a:noFill/>
        </p:spPr>
      </p:pic>
      <p:pic>
        <p:nvPicPr>
          <p:cNvPr id="1044" name="Picture 20" descr="💯"/>
          <p:cNvPicPr>
            <a:picLocks noChangeAspect="1" noChangeArrowheads="1"/>
          </p:cNvPicPr>
          <p:nvPr/>
        </p:nvPicPr>
        <p:blipFill>
          <a:blip r:embed="rId15"/>
          <a:stretch/>
        </p:blipFill>
        <p:spPr bwMode="auto">
          <a:xfrm>
            <a:off x="155575" y="-1020763"/>
            <a:ext cx="152400" cy="152400"/>
          </a:xfrm>
          <a:prstGeom prst="rect">
            <a:avLst/>
          </a:prstGeom>
          <a:noFill/>
        </p:spPr>
      </p:pic>
      <p:pic>
        <p:nvPicPr>
          <p:cNvPr id="3" name="Рисунок 2"/>
          <p:cNvPicPr>
            <a:picLocks noChangeAspect="1"/>
          </p:cNvPicPr>
          <p:nvPr/>
        </p:nvPicPr>
        <p:blipFill>
          <a:blip r:embed="rId16"/>
          <a:stretch/>
        </p:blipFill>
        <p:spPr bwMode="auto">
          <a:xfrm>
            <a:off x="9332577" y="1605654"/>
            <a:ext cx="782134" cy="782134"/>
          </a:xfrm>
          <a:prstGeom prst="rect">
            <a:avLst/>
          </a:prstGeom>
        </p:spPr>
      </p:pic>
      <p:pic>
        <p:nvPicPr>
          <p:cNvPr id="4" name="Рисунок 3"/>
          <p:cNvPicPr>
            <a:picLocks noChangeAspect="1"/>
          </p:cNvPicPr>
          <p:nvPr/>
        </p:nvPicPr>
        <p:blipFill>
          <a:blip r:embed="rId17"/>
          <a:stretch/>
        </p:blipFill>
        <p:spPr bwMode="auto">
          <a:xfrm>
            <a:off x="10612480" y="1605653"/>
            <a:ext cx="759131" cy="759131"/>
          </a:xfrm>
          <a:prstGeom prst="rect">
            <a:avLst/>
          </a:prstGeom>
        </p:spPr>
      </p:pic>
      <p:pic>
        <p:nvPicPr>
          <p:cNvPr id="13" name="Рисунок 12"/>
          <p:cNvPicPr>
            <a:picLocks noChangeAspect="1"/>
          </p:cNvPicPr>
          <p:nvPr/>
        </p:nvPicPr>
        <p:blipFill>
          <a:blip r:embed="rId18"/>
          <a:stretch/>
        </p:blipFill>
        <p:spPr bwMode="auto">
          <a:xfrm>
            <a:off x="9341228" y="2634643"/>
            <a:ext cx="794357" cy="794357"/>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88051" y="184665"/>
            <a:ext cx="1604220" cy="990469"/>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10029472" y="118427"/>
            <a:ext cx="1769319" cy="1076977"/>
          </a:xfrm>
          <a:prstGeom prst="rect">
            <a:avLst/>
          </a:prstGeom>
        </p:spPr>
      </p:pic>
      <p:pic>
        <p:nvPicPr>
          <p:cNvPr id="7" name="Рисунок 6"/>
          <p:cNvPicPr>
            <a:picLocks noChangeAspect="1"/>
          </p:cNvPicPr>
          <p:nvPr/>
        </p:nvPicPr>
        <p:blipFill>
          <a:blip r:embed="rId4"/>
          <a:stretch/>
        </p:blipFill>
        <p:spPr bwMode="auto">
          <a:xfrm>
            <a:off x="1881732" y="175507"/>
            <a:ext cx="1028685" cy="1071458"/>
          </a:xfrm>
          <a:prstGeom prst="rect">
            <a:avLst/>
          </a:prstGeom>
        </p:spPr>
      </p:pic>
      <p:pic>
        <p:nvPicPr>
          <p:cNvPr id="8" name="Рисунок 7"/>
          <p:cNvPicPr>
            <a:picLocks noChangeAspect="1"/>
          </p:cNvPicPr>
          <p:nvPr/>
        </p:nvPicPr>
        <p:blipFill>
          <a:blip r:embed="rId5"/>
          <a:stretch/>
        </p:blipFill>
        <p:spPr bwMode="auto">
          <a:xfrm>
            <a:off x="8900873" y="209722"/>
            <a:ext cx="919347" cy="953056"/>
          </a:xfrm>
          <a:prstGeom prst="rect">
            <a:avLst/>
          </a:prstGeom>
        </p:spPr>
      </p:pic>
      <p:pic>
        <p:nvPicPr>
          <p:cNvPr id="10" name="Рисунок 9"/>
          <p:cNvPicPr>
            <a:picLocks noChangeAspect="1"/>
          </p:cNvPicPr>
          <p:nvPr/>
        </p:nvPicPr>
        <p:blipFill>
          <a:blip r:embed="rId6"/>
          <a:stretch/>
        </p:blipFill>
        <p:spPr bwMode="auto">
          <a:xfrm>
            <a:off x="325476" y="1605654"/>
            <a:ext cx="5182049" cy="4352921"/>
          </a:xfrm>
          <a:prstGeom prst="rect">
            <a:avLst/>
          </a:prstGeom>
        </p:spPr>
      </p:pic>
      <p:sp>
        <p:nvSpPr>
          <p:cNvPr id="11" name="TextBox 10"/>
          <p:cNvSpPr txBox="1"/>
          <p:nvPr/>
        </p:nvSpPr>
        <p:spPr bwMode="auto">
          <a:xfrm>
            <a:off x="124393" y="1244552"/>
            <a:ext cx="5953333" cy="253916"/>
          </a:xfrm>
          <a:prstGeom prst="rect">
            <a:avLst/>
          </a:prstGeom>
          <a:noFill/>
        </p:spPr>
        <p:txBody>
          <a:bodyPr wrap="square" rtlCol="0">
            <a:spAutoFit/>
          </a:bodyPr>
          <a:lstStyle/>
          <a:p>
            <a:pPr algn="just">
              <a:defRPr/>
            </a:pPr>
            <a:r>
              <a:rPr lang="ru-RU" sz="1050" b="1" i="0" u="none" strike="noStrike" cap="none">
                <a:ln>
                  <a:noFill/>
                </a:ln>
                <a:solidFill>
                  <a:schemeClr val="accent1">
                    <a:lumMod val="50000"/>
                  </a:schemeClr>
                </a:solidFill>
              </a:rPr>
              <a:t> </a:t>
            </a:r>
            <a:endParaRPr lang="ru-RU" sz="1200">
              <a:solidFill>
                <a:srgbClr val="FF0000"/>
              </a:solidFill>
            </a:endParaRPr>
          </a:p>
        </p:txBody>
      </p:sp>
      <p:graphicFrame>
        <p:nvGraphicFramePr>
          <p:cNvPr id="12" name="Таблица 11"/>
          <p:cNvGraphicFramePr>
            <a:graphicFrameLocks noGrp="1"/>
          </p:cNvGraphicFramePr>
          <p:nvPr>
            <p:extLst>
              <p:ext uri="{D42A27DB-BD31-4B8C-83A1-F6EECF244321}">
                <p14:modId xmlns:p14="http://schemas.microsoft.com/office/powerpoint/2010/main" val="434766241"/>
              </p:ext>
            </p:extLst>
          </p:nvPr>
        </p:nvGraphicFramePr>
        <p:xfrm>
          <a:off x="6095999" y="1244553"/>
          <a:ext cx="5800748" cy="5440738"/>
        </p:xfrm>
        <a:graphic>
          <a:graphicData uri="http://schemas.openxmlformats.org/drawingml/2006/table">
            <a:tbl>
              <a:tblPr firstRow="1" bandRow="1">
                <a:tableStyleId>{5C22544A-7EE6-4342-B048-85BDC9FD1C3A}</a:tableStyleId>
              </a:tblPr>
              <a:tblGrid>
                <a:gridCol w="2750314"/>
                <a:gridCol w="3050434"/>
              </a:tblGrid>
              <a:tr h="865654">
                <a:tc>
                  <a:txBody>
                    <a:bodyPr/>
                    <a:lstStyle/>
                    <a:p>
                      <a:pPr algn="ctr">
                        <a:defRPr/>
                      </a:pPr>
                      <a:r>
                        <a:rPr lang="ru-RU" dirty="0">
                          <a:solidFill>
                            <a:srgbClr val="0070C0"/>
                          </a:solidFill>
                        </a:rPr>
                        <a:t>план работы опорного центра на октябрь</a:t>
                      </a:r>
                    </a:p>
                  </a:txBody>
                  <a:tcPr>
                    <a:solidFill>
                      <a:schemeClr val="accent5">
                        <a:lumMod val="40000"/>
                        <a:lumOff val="60000"/>
                      </a:schemeClr>
                    </a:solidFill>
                  </a:tcPr>
                </a:tc>
                <a:tc>
                  <a:txBody>
                    <a:bodyPr/>
                    <a:lstStyle/>
                    <a:p>
                      <a:pPr>
                        <a:defRPr/>
                      </a:pPr>
                      <a:endParaRPr lang="ru-RU"/>
                    </a:p>
                  </a:txBody>
                  <a:tcPr>
                    <a:solidFill>
                      <a:schemeClr val="accent5">
                        <a:lumMod val="40000"/>
                        <a:lumOff val="60000"/>
                      </a:schemeClr>
                    </a:solidFill>
                  </a:tcPr>
                </a:tc>
              </a:tr>
              <a:tr h="931395">
                <a:tc>
                  <a:txBody>
                    <a:bodyPr/>
                    <a:lstStyle/>
                    <a:p>
                      <a:pPr algn="ctr">
                        <a:defRPr/>
                      </a:pPr>
                      <a:endParaRPr lang="ru-RU"/>
                    </a:p>
                    <a:p>
                      <a:pPr algn="ctr">
                        <a:defRPr/>
                      </a:pPr>
                      <a:r>
                        <a:rPr lang="ru-RU">
                          <a:solidFill>
                            <a:srgbClr val="0070C0"/>
                          </a:solidFill>
                        </a:rPr>
                        <a:t>Программа проекта</a:t>
                      </a:r>
                      <a:endParaRPr lang="ru-RU"/>
                    </a:p>
                  </a:txBody>
                  <a:tcPr/>
                </a:tc>
                <a:tc>
                  <a:txBody>
                    <a:bodyPr/>
                    <a:lstStyle/>
                    <a:p>
                      <a:pPr>
                        <a:defRPr/>
                      </a:pPr>
                      <a:endParaRPr lang="ru-RU" sz="1200"/>
                    </a:p>
                    <a:p>
                      <a:pPr algn="r">
                        <a:defRPr/>
                      </a:pPr>
                      <a:r>
                        <a:rPr lang="en-US" sz="1200" u="sng">
                          <a:hlinkClick r:id="rId7" tooltip="https://vk.com/wall-218826241_1161"/>
                        </a:rPr>
                        <a:t>https://vk.com/wall</a:t>
                      </a:r>
                      <a:endParaRPr lang="ru-RU" sz="1200"/>
                    </a:p>
                    <a:p>
                      <a:pPr algn="r">
                        <a:defRPr/>
                      </a:pPr>
                      <a:r>
                        <a:rPr lang="en-US" sz="1200" u="sng">
                          <a:hlinkClick r:id="rId7" tooltip="https://vk.com/wall-218826241_1161"/>
                        </a:rPr>
                        <a:t>-218826241_1161</a:t>
                      </a:r>
                      <a:r>
                        <a:rPr lang="ru-RU" sz="1200"/>
                        <a:t> </a:t>
                      </a:r>
                    </a:p>
                  </a:txBody>
                  <a:tcPr/>
                </a:tc>
              </a:tr>
              <a:tr h="899875">
                <a:tc>
                  <a:txBody>
                    <a:bodyPr/>
                    <a:lstStyle/>
                    <a:p>
                      <a:pPr algn="ctr">
                        <a:defRPr/>
                      </a:pPr>
                      <a:endParaRPr lang="ru-RU"/>
                    </a:p>
                    <a:p>
                      <a:pPr algn="ctr">
                        <a:defRPr/>
                      </a:pPr>
                      <a:r>
                        <a:rPr lang="ru-RU">
                          <a:solidFill>
                            <a:srgbClr val="0070C0"/>
                          </a:solidFill>
                        </a:rPr>
                        <a:t>школы-участники</a:t>
                      </a:r>
                    </a:p>
                  </a:txBody>
                  <a:tcPr/>
                </a:tc>
                <a:tc>
                  <a:txBody>
                    <a:bodyPr/>
                    <a:lstStyle/>
                    <a:p>
                      <a:pPr algn="ctr">
                        <a:defRPr/>
                      </a:pPr>
                      <a:endParaRPr lang="ru-RU"/>
                    </a:p>
                    <a:p>
                      <a:pPr algn="ctr">
                        <a:defRPr/>
                      </a:pPr>
                      <a:r>
                        <a:rPr lang="ru-RU">
                          <a:solidFill>
                            <a:srgbClr val="0070C0"/>
                          </a:solidFill>
                        </a:rPr>
                        <a:t>331, 337, 342, 343, 347, 498, 513, 528, 571, 651, 707</a:t>
                      </a:r>
                    </a:p>
                  </a:txBody>
                  <a:tcPr/>
                </a:tc>
              </a:tr>
              <a:tr h="2106352">
                <a:tc>
                  <a:txBody>
                    <a:bodyPr/>
                    <a:lstStyle/>
                    <a:p>
                      <a:pPr algn="ctr">
                        <a:defRPr/>
                      </a:pPr>
                      <a:endParaRPr lang="ru-RU"/>
                    </a:p>
                    <a:p>
                      <a:pPr algn="ctr">
                        <a:defRPr/>
                      </a:pPr>
                      <a:endParaRPr lang="ru-RU"/>
                    </a:p>
                    <a:p>
                      <a:pPr algn="ctr">
                        <a:defRPr/>
                      </a:pPr>
                      <a:endParaRPr lang="ru-RU">
                        <a:solidFill>
                          <a:srgbClr val="0070C0"/>
                        </a:solidFill>
                      </a:endParaRPr>
                    </a:p>
                    <a:p>
                      <a:pPr algn="ctr">
                        <a:defRPr/>
                      </a:pPr>
                      <a:r>
                        <a:rPr lang="ru-RU">
                          <a:solidFill>
                            <a:srgbClr val="0070C0"/>
                          </a:solidFill>
                        </a:rPr>
                        <a:t>пост-релизы участников</a:t>
                      </a:r>
                    </a:p>
                  </a:txBody>
                  <a:tcPr/>
                </a:tc>
                <a:tc>
                  <a:txBody>
                    <a:bodyPr/>
                    <a:lstStyle/>
                    <a:p>
                      <a:pPr>
                        <a:defRPr/>
                      </a:pPr>
                      <a:r>
                        <a:rPr lang="ru-RU" sz="1200" dirty="0"/>
                        <a:t> </a:t>
                      </a:r>
                      <a:r>
                        <a:rPr lang="ru-RU" sz="1200" dirty="0">
                          <a:solidFill>
                            <a:srgbClr val="FF0000"/>
                          </a:solidFill>
                        </a:rPr>
                        <a:t>Музей Арктики</a:t>
                      </a:r>
                      <a:endParaRPr lang="ru-RU" sz="1200" dirty="0"/>
                    </a:p>
                    <a:p>
                      <a:pPr>
                        <a:defRPr/>
                      </a:pPr>
                      <a:r>
                        <a:rPr lang="ru-RU" sz="1200" dirty="0"/>
                        <a:t>498:  </a:t>
                      </a:r>
                      <a:r>
                        <a:rPr lang="en-US" sz="1200" u="sng" dirty="0">
                          <a:hlinkClick r:id="rId8" tooltip="https://vk.com/wall-186137322_10680"/>
                        </a:rPr>
                        <a:t>https://vk.com/wall-186137322_10680</a:t>
                      </a:r>
                      <a:r>
                        <a:rPr lang="ru-RU" sz="1200" dirty="0"/>
                        <a:t> </a:t>
                      </a:r>
                      <a:endParaRPr dirty="0"/>
                    </a:p>
                    <a:p>
                      <a:pPr marL="0" indent="0">
                        <a:buNone/>
                        <a:defRPr/>
                      </a:pPr>
                      <a:r>
                        <a:rPr lang="ru-RU" sz="1200" dirty="0"/>
                        <a:t>651</a:t>
                      </a:r>
                      <a:r>
                        <a:rPr lang="ru-RU" sz="1200" u="sng" dirty="0">
                          <a:hlinkClick r:id="rId9" tooltip="https://vk.com/wall-219211747_260"/>
                        </a:rPr>
                        <a:t>: </a:t>
                      </a:r>
                      <a:r>
                        <a:rPr lang="ru-RU" sz="1200" dirty="0"/>
                        <a:t> </a:t>
                      </a:r>
                      <a:r>
                        <a:rPr lang="en-US" sz="1200" u="sng" dirty="0">
                          <a:hlinkClick r:id="rId9" tooltip="https://vk.com/wall-219211747_260"/>
                        </a:rPr>
                        <a:t>https://vk.com/wall-219211747_260</a:t>
                      </a:r>
                      <a:r>
                        <a:rPr lang="ru-RU" sz="1200" dirty="0"/>
                        <a:t> </a:t>
                      </a:r>
                      <a:endParaRPr dirty="0"/>
                    </a:p>
                    <a:p>
                      <a:pPr marL="0" indent="0">
                        <a:buNone/>
                        <a:defRPr/>
                      </a:pPr>
                      <a:r>
                        <a:rPr lang="ru-RU" sz="1200" dirty="0">
                          <a:solidFill>
                            <a:srgbClr val="FF0000"/>
                          </a:solidFill>
                        </a:rPr>
                        <a:t>Китайская шкатулка</a:t>
                      </a:r>
                      <a:endParaRPr sz="1200" dirty="0">
                        <a:solidFill>
                          <a:srgbClr val="FF0000"/>
                        </a:solidFill>
                      </a:endParaRPr>
                    </a:p>
                    <a:p>
                      <a:pPr marL="0" indent="0">
                        <a:buNone/>
                        <a:defRPr/>
                      </a:pPr>
                      <a:r>
                        <a:rPr lang="ru-RU" sz="1200" dirty="0"/>
                        <a:t>331:  </a:t>
                      </a:r>
                      <a:r>
                        <a:rPr lang="en-US" sz="1200" u="sng" dirty="0">
                          <a:hlinkClick r:id="rId10" tooltip="https://vk.com/wall-216940236_4610"/>
                        </a:rPr>
                        <a:t>https://vk.com/wall-216940236_4610</a:t>
                      </a:r>
                      <a:r>
                        <a:rPr lang="ru-RU" sz="1200" dirty="0"/>
                        <a:t>  </a:t>
                      </a:r>
                      <a:r>
                        <a:rPr lang="ru-RU" sz="1200" dirty="0">
                          <a:solidFill>
                            <a:srgbClr val="FF0000"/>
                          </a:solidFill>
                        </a:rPr>
                        <a:t>Открытый космос</a:t>
                      </a:r>
                      <a:endParaRPr lang="ru-RU" sz="1200" dirty="0"/>
                    </a:p>
                    <a:p>
                      <a:pPr marL="0" indent="0">
                        <a:buNone/>
                        <a:defRPr/>
                      </a:pPr>
                      <a:r>
                        <a:rPr lang="ru-RU" sz="1200" dirty="0"/>
                        <a:t>571:  </a:t>
                      </a:r>
                      <a:r>
                        <a:rPr lang="en-US" sz="1200" u="sng" dirty="0">
                          <a:hlinkClick r:id="rId11" tooltip="https://vk.com/wall-206004685_2184"/>
                        </a:rPr>
                        <a:t>https://vk.com/wall-206004685_2184</a:t>
                      </a:r>
                      <a:r>
                        <a:rPr lang="ru-RU" sz="1200" dirty="0"/>
                        <a:t> </a:t>
                      </a:r>
                    </a:p>
                    <a:p>
                      <a:pPr marL="0" marR="0" lvl="0" indent="0" algn="l" defTabSz="914400">
                        <a:lnSpc>
                          <a:spcPct val="100000"/>
                        </a:lnSpc>
                        <a:spcBef>
                          <a:spcPts val="0"/>
                        </a:spcBef>
                        <a:spcAft>
                          <a:spcPts val="0"/>
                        </a:spcAft>
                        <a:buClrTx/>
                        <a:buSzTx/>
                        <a:buFontTx/>
                        <a:buNone/>
                        <a:defRPr/>
                      </a:pPr>
                      <a:r>
                        <a:rPr lang="ru-RU" sz="1200" dirty="0"/>
                        <a:t>528:  </a:t>
                      </a:r>
                      <a:r>
                        <a:rPr lang="en-US" sz="1200" dirty="0" smtClean="0">
                          <a:hlinkClick r:id="rId12"/>
                        </a:rPr>
                        <a:t>https://vk.com/wall-218826241_1153</a:t>
                      </a:r>
                      <a:endParaRPr dirty="0"/>
                    </a:p>
                    <a:p>
                      <a:pPr marL="0" indent="0">
                        <a:buNone/>
                        <a:defRPr/>
                      </a:pPr>
                      <a:r>
                        <a:rPr lang="ru-RU" sz="1200" dirty="0">
                          <a:solidFill>
                            <a:srgbClr val="FF0000"/>
                          </a:solidFill>
                        </a:rPr>
                        <a:t>Из истории советского спорта</a:t>
                      </a:r>
                      <a:endParaRPr sz="1200" dirty="0">
                        <a:solidFill>
                          <a:srgbClr val="FF0000"/>
                        </a:solidFill>
                      </a:endParaRPr>
                    </a:p>
                    <a:p>
                      <a:pPr marL="0" indent="0">
                        <a:buNone/>
                        <a:defRPr/>
                      </a:pPr>
                      <a:r>
                        <a:rPr lang="ru-RU" sz="1200" dirty="0"/>
                        <a:t> 342: </a:t>
                      </a:r>
                      <a:r>
                        <a:rPr lang="en-US" sz="1200" u="sng" dirty="0">
                          <a:hlinkClick r:id="rId13" tooltip="https://vk.com/wall-194604554_4230"/>
                        </a:rPr>
                        <a:t>https://vk.com/wall-194604554_4230</a:t>
                      </a:r>
                      <a:r>
                        <a:rPr lang="ru-RU" sz="1200" dirty="0"/>
                        <a:t> </a:t>
                      </a:r>
                    </a:p>
                  </a:txBody>
                  <a:tcPr/>
                </a:tc>
              </a:tr>
              <a:tr h="622937">
                <a:tc>
                  <a:txBody>
                    <a:bodyPr/>
                    <a:lstStyle/>
                    <a:p>
                      <a:pPr algn="ctr">
                        <a:defRPr/>
                      </a:pPr>
                      <a:r>
                        <a:rPr lang="ru-RU">
                          <a:solidFill>
                            <a:srgbClr val="0070C0"/>
                          </a:solidFill>
                        </a:rPr>
                        <a:t>численность участников</a:t>
                      </a:r>
                    </a:p>
                  </a:txBody>
                  <a:tcPr/>
                </a:tc>
                <a:tc>
                  <a:txBody>
                    <a:bodyPr/>
                    <a:lstStyle/>
                    <a:p>
                      <a:pPr algn="ctr">
                        <a:defRPr/>
                      </a:pPr>
                      <a:r>
                        <a:rPr lang="ru-RU" dirty="0">
                          <a:solidFill>
                            <a:srgbClr val="FF0000"/>
                          </a:solidFill>
                        </a:rPr>
                        <a:t>200 </a:t>
                      </a:r>
                      <a:endParaRPr lang="ru-RU" dirty="0"/>
                    </a:p>
                  </a:txBody>
                  <a:tcPr/>
                </a:tc>
              </a:tr>
            </a:tbl>
          </a:graphicData>
        </a:graphic>
      </p:graphicFrame>
      <p:sp>
        <p:nvSpPr>
          <p:cNvPr id="5" name="Rectangle 17"/>
          <p:cNvSpPr>
            <a:spLocks noChangeArrowheads="1"/>
          </p:cNvSpPr>
          <p:nvPr/>
        </p:nvSpPr>
        <p:spPr bwMode="auto">
          <a:xfrm>
            <a:off x="0" y="-184666"/>
            <a:ext cx="248786" cy="369332"/>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marL="0" marR="0" lvl="0" indent="0" algn="l" defTabSz="914400">
              <a:lnSpc>
                <a:spcPct val="100000"/>
              </a:lnSpc>
              <a:spcBef>
                <a:spcPts val="0"/>
              </a:spcBef>
              <a:spcAft>
                <a:spcPts val="0"/>
              </a:spcAft>
              <a:buClrTx/>
              <a:buSzTx/>
              <a:buFontTx/>
              <a:buNone/>
              <a:defRPr/>
            </a:pPr>
            <a:r>
              <a:rPr lang="ru-RU" sz="1800" b="0" i="0" u="none" strike="noStrike" cap="none">
                <a:ln>
                  <a:noFill/>
                </a:ln>
                <a:solidFill>
                  <a:schemeClr val="tx1"/>
                </a:solidFill>
                <a:latin typeface="Arial"/>
              </a:rPr>
              <a:t> </a:t>
            </a:r>
            <a:endParaRPr/>
          </a:p>
        </p:txBody>
      </p:sp>
      <p:sp>
        <p:nvSpPr>
          <p:cNvPr id="3" name="TextBox 2"/>
          <p:cNvSpPr txBox="1"/>
          <p:nvPr/>
        </p:nvSpPr>
        <p:spPr bwMode="auto">
          <a:xfrm>
            <a:off x="248786" y="1450565"/>
            <a:ext cx="5667918" cy="4770537"/>
          </a:xfrm>
          <a:prstGeom prst="rect">
            <a:avLst/>
          </a:prstGeom>
          <a:noFill/>
        </p:spPr>
        <p:txBody>
          <a:bodyPr wrap="square" rtlCol="0">
            <a:spAutoFit/>
          </a:bodyPr>
          <a:lstStyle/>
          <a:p>
            <a:pPr algn="just">
              <a:defRPr/>
            </a:pPr>
            <a:r>
              <a:rPr lang="ru-RU" sz="1600">
                <a:solidFill>
                  <a:srgbClr val="002060"/>
                </a:solidFill>
              </a:rPr>
              <a:t>В сентябре 2025 года с учётом положительного опыта внедрения формата кросс-конференции в 2023-2024 и 2024-2025 учебных годах,  в кластере стартовал проект </a:t>
            </a:r>
            <a:r>
              <a:rPr lang="ru-RU" sz="1600">
                <a:solidFill>
                  <a:srgbClr val="FF0000"/>
                </a:solidFill>
              </a:rPr>
              <a:t>«Музейная педагогика</a:t>
            </a:r>
            <a:r>
              <a:rPr lang="en-US" sz="1600">
                <a:solidFill>
                  <a:srgbClr val="FF0000"/>
                </a:solidFill>
              </a:rPr>
              <a:t>:</a:t>
            </a:r>
            <a:r>
              <a:rPr lang="ru-RU" sz="1600">
                <a:solidFill>
                  <a:srgbClr val="FF0000"/>
                </a:solidFill>
              </a:rPr>
              <a:t> помощь в выборе профессии».</a:t>
            </a:r>
            <a:endParaRPr/>
          </a:p>
          <a:p>
            <a:pPr algn="just">
              <a:defRPr/>
            </a:pPr>
            <a:r>
              <a:rPr lang="ru-RU" sz="1600">
                <a:solidFill>
                  <a:srgbClr val="002060"/>
                </a:solidFill>
              </a:rPr>
              <a:t>В течение первой четверти 2025-2026 учебного года ученики 10-х психолого-педагогических классов посетили школьные музеи Невского района. </a:t>
            </a:r>
            <a:endParaRPr/>
          </a:p>
          <a:p>
            <a:pPr algn="just">
              <a:defRPr/>
            </a:pPr>
            <a:r>
              <a:rPr lang="ru-RU" sz="1600">
                <a:solidFill>
                  <a:srgbClr val="002060"/>
                </a:solidFill>
              </a:rPr>
              <a:t>Группы для посещения формировались по желанию обучающихся в соответствие с профилем класса – технологический, естественно-научный, гуманитарный, социально-экономический.</a:t>
            </a:r>
            <a:endParaRPr/>
          </a:p>
          <a:p>
            <a:pPr algn="just">
              <a:defRPr/>
            </a:pPr>
            <a:r>
              <a:rPr lang="ru-RU" sz="1600">
                <a:solidFill>
                  <a:srgbClr val="002060"/>
                </a:solidFill>
              </a:rPr>
              <a:t>Во встречах приняли участие более 200 старшеклассников.</a:t>
            </a:r>
            <a:endParaRPr/>
          </a:p>
          <a:p>
            <a:pPr algn="just">
              <a:defRPr/>
            </a:pPr>
            <a:r>
              <a:rPr lang="ru-RU" sz="1600">
                <a:solidFill>
                  <a:srgbClr val="FF0000"/>
                </a:solidFill>
              </a:rPr>
              <a:t>Опорный центр благодарит директоров ГБОУ №№ 336, 574, 667, 690 и ГБУ ДО ДТЦ «Театральная семья» и руководителей музеев - «Из истории советского и российского спорта» (667), «Открытый космос» (690), «Китайская шкатулка» (574), «Музей Арктики имени Г.Я Седова»  (336), «Музей театральной школы» (Театр.семья) </a:t>
            </a:r>
            <a:r>
              <a:rPr lang="ru-RU" sz="1600">
                <a:solidFill>
                  <a:srgbClr val="002060"/>
                </a:solidFill>
              </a:rPr>
              <a:t>за совместную работу, подготовку и проведение мероприятий. </a:t>
            </a:r>
          </a:p>
        </p:txBody>
      </p:sp>
      <p:pic>
        <p:nvPicPr>
          <p:cNvPr id="4" name="Рисунок 3"/>
          <p:cNvPicPr>
            <a:picLocks noChangeAspect="1"/>
          </p:cNvPicPr>
          <p:nvPr/>
        </p:nvPicPr>
        <p:blipFill>
          <a:blip r:embed="rId14"/>
          <a:stretch/>
        </p:blipFill>
        <p:spPr bwMode="auto">
          <a:xfrm>
            <a:off x="9433401" y="1296114"/>
            <a:ext cx="802375" cy="802375"/>
          </a:xfrm>
          <a:prstGeom prst="rect">
            <a:avLst/>
          </a:prstGeom>
        </p:spPr>
      </p:pic>
      <p:pic>
        <p:nvPicPr>
          <p:cNvPr id="13" name="Рисунок 12"/>
          <p:cNvPicPr>
            <a:picLocks noChangeAspect="1"/>
          </p:cNvPicPr>
          <p:nvPr/>
        </p:nvPicPr>
        <p:blipFill>
          <a:blip r:embed="rId15"/>
          <a:stretch/>
        </p:blipFill>
        <p:spPr bwMode="auto">
          <a:xfrm>
            <a:off x="9419032" y="2231824"/>
            <a:ext cx="802375" cy="802375"/>
          </a:xfrm>
          <a:prstGeom prst="rect">
            <a:avLst/>
          </a:prstGeom>
        </p:spPr>
      </p:pic>
      <p:sp>
        <p:nvSpPr>
          <p:cNvPr id="763933463" name="TextBox 763933462"/>
          <p:cNvSpPr txBox="1"/>
          <p:nvPr/>
        </p:nvSpPr>
        <p:spPr bwMode="auto">
          <a:xfrm>
            <a:off x="9459950" y="5480159"/>
            <a:ext cx="183636" cy="366119"/>
          </a:xfrm>
          <a:prstGeom prst="rect">
            <a:avLst/>
          </a:prstGeom>
          <a:noFill/>
        </p:spPr>
        <p:txBody>
          <a:bodyPr vertOverflow="overflow" horzOverflow="overflow" vert="horz" wrap="none" lIns="91440" tIns="45720" rIns="91440" bIns="45720" numCol="1" spcCol="0" rtlCol="0" fromWordArt="0" anchor="t" anchorCtr="0" forceAA="0" compatLnSpc="0">
            <a:spAutoFit/>
          </a:bodyPr>
          <a:lstStyle/>
          <a:p>
            <a:pPr>
              <a:defRPr/>
            </a:pP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248786" y="226730"/>
            <a:ext cx="1470784" cy="908084"/>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10037820" y="226730"/>
            <a:ext cx="1741377" cy="1059969"/>
          </a:xfrm>
          <a:prstGeom prst="rect">
            <a:avLst/>
          </a:prstGeom>
        </p:spPr>
      </p:pic>
      <p:pic>
        <p:nvPicPr>
          <p:cNvPr id="7" name="Рисунок 6"/>
          <p:cNvPicPr>
            <a:picLocks noChangeAspect="1"/>
          </p:cNvPicPr>
          <p:nvPr/>
        </p:nvPicPr>
        <p:blipFill>
          <a:blip r:embed="rId4"/>
          <a:stretch/>
        </p:blipFill>
        <p:spPr bwMode="auto">
          <a:xfrm>
            <a:off x="1881730" y="95696"/>
            <a:ext cx="1105309" cy="1151268"/>
          </a:xfrm>
          <a:prstGeom prst="rect">
            <a:avLst/>
          </a:prstGeom>
        </p:spPr>
      </p:pic>
      <p:pic>
        <p:nvPicPr>
          <p:cNvPr id="8" name="Рисунок 7"/>
          <p:cNvPicPr>
            <a:picLocks noChangeAspect="1"/>
          </p:cNvPicPr>
          <p:nvPr/>
        </p:nvPicPr>
        <p:blipFill>
          <a:blip r:embed="rId5"/>
          <a:stretch/>
        </p:blipFill>
        <p:spPr bwMode="auto">
          <a:xfrm>
            <a:off x="8809116" y="226730"/>
            <a:ext cx="984150" cy="1020235"/>
          </a:xfrm>
          <a:prstGeom prst="rect">
            <a:avLst/>
          </a:prstGeom>
        </p:spPr>
      </p:pic>
      <p:pic>
        <p:nvPicPr>
          <p:cNvPr id="10" name="Рисунок 9"/>
          <p:cNvPicPr>
            <a:picLocks noChangeAspect="1"/>
          </p:cNvPicPr>
          <p:nvPr/>
        </p:nvPicPr>
        <p:blipFill>
          <a:blip r:embed="rId6"/>
          <a:stretch/>
        </p:blipFill>
        <p:spPr bwMode="auto">
          <a:xfrm>
            <a:off x="325476" y="1605654"/>
            <a:ext cx="5182049" cy="4352921"/>
          </a:xfrm>
          <a:prstGeom prst="rect">
            <a:avLst/>
          </a:prstGeom>
        </p:spPr>
      </p:pic>
      <p:sp>
        <p:nvSpPr>
          <p:cNvPr id="11" name="TextBox 10"/>
          <p:cNvSpPr txBox="1"/>
          <p:nvPr/>
        </p:nvSpPr>
        <p:spPr bwMode="auto">
          <a:xfrm>
            <a:off x="124393" y="1370628"/>
            <a:ext cx="5953333" cy="584775"/>
          </a:xfrm>
          <a:prstGeom prst="rect">
            <a:avLst/>
          </a:prstGeom>
          <a:noFill/>
        </p:spPr>
        <p:txBody>
          <a:bodyPr wrap="square" rtlCol="0">
            <a:spAutoFit/>
          </a:bodyPr>
          <a:lstStyle/>
          <a:p>
            <a:pPr algn="just">
              <a:defRPr/>
            </a:pPr>
            <a:r>
              <a:rPr lang="ru-RU" sz="1050" b="1" i="0" u="none" strike="noStrike" cap="none">
                <a:ln>
                  <a:noFill/>
                </a:ln>
                <a:solidFill>
                  <a:schemeClr val="accent1">
                    <a:lumMod val="50000"/>
                  </a:schemeClr>
                </a:solidFill>
              </a:rPr>
              <a:t> </a:t>
            </a:r>
            <a:r>
              <a:rPr lang="ru-RU" sz="1600" b="1">
                <a:solidFill>
                  <a:schemeClr val="accent1">
                    <a:lumMod val="50000"/>
                  </a:schemeClr>
                </a:solidFill>
              </a:rPr>
              <a:t>Проект опорного центра с ЦППМСП Невского района  </a:t>
            </a:r>
            <a:endParaRPr/>
          </a:p>
          <a:p>
            <a:pPr algn="just">
              <a:defRPr/>
            </a:pPr>
            <a:r>
              <a:rPr lang="ru-RU" sz="1600" b="1">
                <a:solidFill>
                  <a:schemeClr val="accent1">
                    <a:lumMod val="50000"/>
                  </a:schemeClr>
                </a:solidFill>
              </a:rPr>
              <a:t>«Социальный театр  - открытое пространство проживания»</a:t>
            </a:r>
            <a:endParaRPr lang="ru-RU" sz="1600">
              <a:solidFill>
                <a:srgbClr val="FF0000"/>
              </a:solidFill>
            </a:endParaRPr>
          </a:p>
        </p:txBody>
      </p:sp>
      <p:graphicFrame>
        <p:nvGraphicFramePr>
          <p:cNvPr id="12" name="Таблица 11"/>
          <p:cNvGraphicFramePr>
            <a:graphicFrameLocks noGrp="1"/>
          </p:cNvGraphicFramePr>
          <p:nvPr/>
        </p:nvGraphicFramePr>
        <p:xfrm>
          <a:off x="6229291" y="1415974"/>
          <a:ext cx="5797246" cy="4876800"/>
        </p:xfrm>
        <a:graphic>
          <a:graphicData uri="http://schemas.openxmlformats.org/drawingml/2006/table">
            <a:tbl>
              <a:tblPr firstRow="1" bandRow="1">
                <a:tableStyleId>{5C22544A-7EE6-4342-B048-85BDC9FD1C3A}</a:tableStyleId>
              </a:tblPr>
              <a:tblGrid>
                <a:gridCol w="2531532"/>
                <a:gridCol w="3265714"/>
              </a:tblGrid>
              <a:tr h="1248849">
                <a:tc>
                  <a:txBody>
                    <a:bodyPr/>
                    <a:lstStyle/>
                    <a:p>
                      <a:pPr algn="ctr">
                        <a:defRPr/>
                      </a:pPr>
                      <a:r>
                        <a:rPr lang="ru-RU" sz="1600">
                          <a:solidFill>
                            <a:srgbClr val="0070C0"/>
                          </a:solidFill>
                        </a:rPr>
                        <a:t>Дополнительная общеобразовательная общеразвивающая программа «Открытая сцена»</a:t>
                      </a:r>
                      <a:endParaRPr lang="ru-RU" sz="1600"/>
                    </a:p>
                  </a:txBody>
                  <a:tcPr>
                    <a:solidFill>
                      <a:schemeClr val="accent1">
                        <a:lumMod val="20000"/>
                        <a:lumOff val="80000"/>
                      </a:schemeClr>
                    </a:solidFill>
                  </a:tcPr>
                </a:tc>
                <a:tc>
                  <a:txBody>
                    <a:bodyPr/>
                    <a:lstStyle/>
                    <a:p>
                      <a:pPr>
                        <a:defRPr/>
                      </a:pPr>
                      <a:endParaRPr lang="ru-RU" sz="1200"/>
                    </a:p>
                    <a:p>
                      <a:pPr>
                        <a:defRPr/>
                      </a:pPr>
                      <a:endParaRPr lang="ru-RU" sz="1200"/>
                    </a:p>
                  </a:txBody>
                  <a:tcPr>
                    <a:solidFill>
                      <a:schemeClr val="accent1">
                        <a:lumMod val="20000"/>
                        <a:lumOff val="80000"/>
                      </a:schemeClr>
                    </a:solidFill>
                  </a:tcPr>
                </a:tc>
              </a:tr>
              <a:tr h="332418">
                <a:tc>
                  <a:txBody>
                    <a:bodyPr/>
                    <a:lstStyle/>
                    <a:p>
                      <a:pPr algn="ctr">
                        <a:defRPr/>
                      </a:pPr>
                      <a:endParaRPr lang="ru-RU"/>
                    </a:p>
                    <a:p>
                      <a:pPr algn="ctr">
                        <a:defRPr/>
                      </a:pPr>
                      <a:r>
                        <a:rPr lang="ru-RU">
                          <a:solidFill>
                            <a:srgbClr val="0070C0"/>
                          </a:solidFill>
                        </a:rPr>
                        <a:t>школы-участники</a:t>
                      </a:r>
                    </a:p>
                  </a:txBody>
                  <a:tcPr/>
                </a:tc>
                <a:tc>
                  <a:txBody>
                    <a:bodyPr/>
                    <a:lstStyle/>
                    <a:p>
                      <a:pPr algn="ctr">
                        <a:defRPr/>
                      </a:pPr>
                      <a:endParaRPr lang="ru-RU"/>
                    </a:p>
                    <a:p>
                      <a:pPr algn="ctr">
                        <a:defRPr/>
                      </a:pPr>
                      <a:r>
                        <a:rPr lang="ru-RU">
                          <a:solidFill>
                            <a:srgbClr val="0070C0"/>
                          </a:solidFill>
                        </a:rPr>
                        <a:t>331, 337, 342, 343, 347, 498, 513, 528, 571, 651, 707</a:t>
                      </a:r>
                    </a:p>
                  </a:txBody>
                  <a:tcPr/>
                </a:tc>
              </a:tr>
              <a:tr h="1592837">
                <a:tc>
                  <a:txBody>
                    <a:bodyPr/>
                    <a:lstStyle/>
                    <a:p>
                      <a:pPr algn="ctr">
                        <a:defRPr/>
                      </a:pPr>
                      <a:endParaRPr lang="ru-RU"/>
                    </a:p>
                    <a:p>
                      <a:pPr algn="ctr">
                        <a:defRPr/>
                      </a:pPr>
                      <a:endParaRPr lang="ru-RU"/>
                    </a:p>
                    <a:p>
                      <a:pPr algn="ctr">
                        <a:defRPr/>
                      </a:pPr>
                      <a:endParaRPr lang="ru-RU">
                        <a:solidFill>
                          <a:srgbClr val="0070C0"/>
                        </a:solidFill>
                      </a:endParaRPr>
                    </a:p>
                    <a:p>
                      <a:pPr algn="ctr">
                        <a:defRPr/>
                      </a:pPr>
                      <a:r>
                        <a:rPr lang="ru-RU">
                          <a:solidFill>
                            <a:srgbClr val="0070C0"/>
                          </a:solidFill>
                        </a:rPr>
                        <a:t>пост-релизы участников</a:t>
                      </a:r>
                    </a:p>
                  </a:txBody>
                  <a:tcPr/>
                </a:tc>
                <a:tc>
                  <a:txBody>
                    <a:bodyPr/>
                    <a:lstStyle/>
                    <a:p>
                      <a:pPr marL="0" indent="0">
                        <a:buNone/>
                        <a:defRPr/>
                      </a:pPr>
                      <a:r>
                        <a:rPr lang="ru-RU" sz="1200" u="sng">
                          <a:hlinkClick r:id="rId7" tooltip="https://vk.com/wall-218826241_1241"/>
                        </a:rPr>
                        <a:t>ОЦ: </a:t>
                      </a:r>
                      <a:r>
                        <a:rPr lang="en-US" sz="1200" u="sng">
                          <a:hlinkClick r:id="rId7" tooltip="https://vk.com/wall-218826241_1241"/>
                        </a:rPr>
                        <a:t>https://vk.com/wall-218826241_1241</a:t>
                      </a:r>
                      <a:endParaRPr lang="ru-RU" sz="1200"/>
                    </a:p>
                    <a:p>
                      <a:pPr marL="0" indent="0">
                        <a:buNone/>
                        <a:defRPr/>
                      </a:pPr>
                      <a:r>
                        <a:rPr lang="ru-RU" sz="1200">
                          <a:solidFill>
                            <a:schemeClr val="accent5">
                              <a:lumMod val="75000"/>
                            </a:schemeClr>
                          </a:solidFill>
                        </a:rPr>
                        <a:t>651</a:t>
                      </a:r>
                      <a:r>
                        <a:rPr lang="ru-RU" sz="1200"/>
                        <a:t>: </a:t>
                      </a:r>
                      <a:r>
                        <a:rPr lang="en-US" sz="1200" u="sng">
                          <a:hlinkClick r:id="rId8" tooltip="https://vk.com/wall-218826241_1238"/>
                        </a:rPr>
                        <a:t>https://vk.com/wall-218826241_1238</a:t>
                      </a:r>
                      <a:endParaRPr lang="ru-RU" sz="1200"/>
                    </a:p>
                    <a:p>
                      <a:pPr marL="0" indent="0">
                        <a:buNone/>
                        <a:defRPr/>
                      </a:pPr>
                      <a:r>
                        <a:rPr lang="ru-RU" sz="1200">
                          <a:solidFill>
                            <a:schemeClr val="accent5">
                              <a:lumMod val="75000"/>
                            </a:schemeClr>
                          </a:solidFill>
                        </a:rPr>
                        <a:t>528:</a:t>
                      </a:r>
                      <a:r>
                        <a:rPr lang="ru-RU" sz="1200"/>
                        <a:t> </a:t>
                      </a:r>
                      <a:r>
                        <a:rPr lang="en-US" sz="1200" u="sng">
                          <a:hlinkClick r:id="rId9" tooltip="https://vk.com/wall-218826241_1236"/>
                        </a:rPr>
                        <a:t>https://vk.com/wall-218826241_1236</a:t>
                      </a:r>
                      <a:endParaRPr lang="ru-RU" sz="1200"/>
                    </a:p>
                    <a:p>
                      <a:pPr marL="0" indent="0">
                        <a:buNone/>
                        <a:defRPr/>
                      </a:pPr>
                      <a:r>
                        <a:rPr lang="ru-RU" sz="1200">
                          <a:solidFill>
                            <a:schemeClr val="accent5">
                              <a:lumMod val="75000"/>
                            </a:schemeClr>
                          </a:solidFill>
                        </a:rPr>
                        <a:t>343</a:t>
                      </a:r>
                      <a:r>
                        <a:rPr lang="ru-RU" sz="1200"/>
                        <a:t>: </a:t>
                      </a:r>
                      <a:r>
                        <a:rPr lang="en-US" sz="1200" u="sng">
                          <a:hlinkClick r:id="rId10" tooltip="https://vk.com/wall-218826241_1231"/>
                        </a:rPr>
                        <a:t>https://vk.com/wall-218826241_1231</a:t>
                      </a:r>
                      <a:endParaRPr lang="ru-RU" sz="1200"/>
                    </a:p>
                    <a:p>
                      <a:pPr marL="0" indent="0">
                        <a:buNone/>
                        <a:defRPr/>
                      </a:pPr>
                      <a:r>
                        <a:rPr lang="ru-RU" sz="1200"/>
                        <a:t>         </a:t>
                      </a:r>
                      <a:r>
                        <a:rPr lang="en-US" sz="1200" u="sng">
                          <a:hlinkClick r:id="rId11" tooltip="https://vk.com/wall-218826241_1223"/>
                        </a:rPr>
                        <a:t>https://vk.com/wall-218826241_1223</a:t>
                      </a:r>
                      <a:endParaRPr lang="ru-RU" sz="1200"/>
                    </a:p>
                    <a:p>
                      <a:pPr marL="0" indent="0">
                        <a:buNone/>
                        <a:defRPr/>
                      </a:pPr>
                      <a:r>
                        <a:rPr lang="ru-RU" sz="1200"/>
                        <a:t>         </a:t>
                      </a:r>
                      <a:r>
                        <a:rPr lang="en-US" sz="1200" u="sng">
                          <a:hlinkClick r:id="rId12" tooltip="https://vk.com/wall-218826241_1199"/>
                        </a:rPr>
                        <a:t>https://vk.com/wall-218826241_1199</a:t>
                      </a:r>
                      <a:endParaRPr lang="ru-RU" sz="1200"/>
                    </a:p>
                    <a:p>
                      <a:pPr marL="0" indent="0">
                        <a:buNone/>
                        <a:defRPr/>
                      </a:pPr>
                      <a:r>
                        <a:rPr lang="ru-RU" sz="1200">
                          <a:solidFill>
                            <a:schemeClr val="accent5">
                              <a:lumMod val="75000"/>
                            </a:schemeClr>
                          </a:solidFill>
                        </a:rPr>
                        <a:t>ЦППМСП</a:t>
                      </a:r>
                      <a:r>
                        <a:rPr lang="ru-RU" sz="1200"/>
                        <a:t> </a:t>
                      </a:r>
                      <a:r>
                        <a:rPr lang="en-US" sz="1200" u="sng">
                          <a:hlinkClick r:id="rId13" tooltip="https://vk.com/wall-218826241_1143"/>
                        </a:rPr>
                        <a:t>https://vk.com/wall-218826241_1143</a:t>
                      </a:r>
                      <a:endParaRPr lang="ru-RU" sz="1200"/>
                    </a:p>
                    <a:p>
                      <a:pPr marL="0" indent="0">
                        <a:buNone/>
                        <a:defRPr/>
                      </a:pPr>
                      <a:r>
                        <a:rPr lang="ru-RU" sz="1200"/>
                        <a:t>                  </a:t>
                      </a:r>
                      <a:r>
                        <a:rPr lang="en-US" sz="1200" u="sng">
                          <a:hlinkClick r:id="rId14" tooltip="https://vk.com/wall-219041778_149"/>
                        </a:rPr>
                        <a:t>https://vk.com/wall-219041778_149</a:t>
                      </a:r>
                      <a:endParaRPr lang="ru-RU" sz="1200"/>
                    </a:p>
                    <a:p>
                      <a:pPr marL="0" indent="0">
                        <a:buNone/>
                        <a:defRPr/>
                      </a:pPr>
                      <a:endParaRPr lang="ru-RU" sz="1200"/>
                    </a:p>
                  </a:txBody>
                  <a:tcPr/>
                </a:tc>
              </a:tr>
              <a:tr h="332418">
                <a:tc>
                  <a:txBody>
                    <a:bodyPr/>
                    <a:lstStyle/>
                    <a:p>
                      <a:pPr algn="ctr">
                        <a:defRPr/>
                      </a:pPr>
                      <a:endParaRPr lang="ru-RU">
                        <a:solidFill>
                          <a:srgbClr val="0070C0"/>
                        </a:solidFill>
                      </a:endParaRPr>
                    </a:p>
                    <a:p>
                      <a:pPr algn="ctr">
                        <a:defRPr/>
                      </a:pPr>
                      <a:r>
                        <a:rPr lang="ru-RU">
                          <a:solidFill>
                            <a:srgbClr val="0070C0"/>
                          </a:solidFill>
                        </a:rPr>
                        <a:t>численность участников</a:t>
                      </a:r>
                    </a:p>
                  </a:txBody>
                  <a:tcPr/>
                </a:tc>
                <a:tc>
                  <a:txBody>
                    <a:bodyPr/>
                    <a:lstStyle/>
                    <a:p>
                      <a:pPr algn="ctr">
                        <a:defRPr/>
                      </a:pPr>
                      <a:endParaRPr lang="ru-RU">
                        <a:solidFill>
                          <a:srgbClr val="FF0000"/>
                        </a:solidFill>
                      </a:endParaRPr>
                    </a:p>
                    <a:p>
                      <a:pPr algn="ctr">
                        <a:defRPr/>
                      </a:pPr>
                      <a:r>
                        <a:rPr lang="ru-RU" b="1">
                          <a:solidFill>
                            <a:srgbClr val="C00000"/>
                          </a:solidFill>
                        </a:rPr>
                        <a:t>70 человек</a:t>
                      </a:r>
                    </a:p>
                  </a:txBody>
                  <a:tcPr/>
                </a:tc>
              </a:tr>
            </a:tbl>
          </a:graphicData>
        </a:graphic>
      </p:graphicFrame>
      <p:sp>
        <p:nvSpPr>
          <p:cNvPr id="5" name="Rectangle 17"/>
          <p:cNvSpPr>
            <a:spLocks noChangeArrowheads="1"/>
          </p:cNvSpPr>
          <p:nvPr/>
        </p:nvSpPr>
        <p:spPr bwMode="auto">
          <a:xfrm>
            <a:off x="0" y="-184666"/>
            <a:ext cx="248786" cy="369332"/>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marL="0" marR="0" lvl="0" indent="0" algn="l" defTabSz="914400">
              <a:lnSpc>
                <a:spcPct val="100000"/>
              </a:lnSpc>
              <a:spcBef>
                <a:spcPts val="0"/>
              </a:spcBef>
              <a:spcAft>
                <a:spcPts val="0"/>
              </a:spcAft>
              <a:buClrTx/>
              <a:buSzTx/>
              <a:buFontTx/>
              <a:buNone/>
              <a:defRPr/>
            </a:pPr>
            <a:r>
              <a:rPr lang="ru-RU" sz="1800" b="0" i="0" u="none" strike="noStrike" cap="none">
                <a:ln>
                  <a:noFill/>
                </a:ln>
                <a:solidFill>
                  <a:schemeClr val="tx1"/>
                </a:solidFill>
                <a:latin typeface="Arial"/>
              </a:rPr>
              <a:t> </a:t>
            </a:r>
            <a:endParaRPr/>
          </a:p>
        </p:txBody>
      </p:sp>
      <p:sp>
        <p:nvSpPr>
          <p:cNvPr id="4" name="Прямоугольник 3"/>
          <p:cNvSpPr/>
          <p:nvPr/>
        </p:nvSpPr>
        <p:spPr bwMode="auto">
          <a:xfrm>
            <a:off x="124393" y="2079068"/>
            <a:ext cx="6096000" cy="4154984"/>
          </a:xfrm>
          <a:prstGeom prst="rect">
            <a:avLst/>
          </a:prstGeom>
        </p:spPr>
        <p:txBody>
          <a:bodyPr>
            <a:spAutoFit/>
          </a:bodyPr>
          <a:lstStyle/>
          <a:p>
            <a:pPr>
              <a:defRPr/>
            </a:pPr>
            <a:r>
              <a:rPr lang="ru-RU" sz="1200">
                <a:solidFill>
                  <a:schemeClr val="accent5">
                    <a:lumMod val="50000"/>
                  </a:schemeClr>
                </a:solidFill>
              </a:rPr>
              <a:t>Социальный театр или театр социальных изменений — одно из направлений современного театра, который позволяет услышать голоса, сделать видимыми тех, кто обычно незаметен. Он выводит из слепой зоны людей , поднимая спектр тем и проблем, которые он затрагивает. </a:t>
            </a:r>
            <a:endParaRPr/>
          </a:p>
          <a:p>
            <a:pPr>
              <a:defRPr/>
            </a:pPr>
            <a:r>
              <a:rPr lang="ru-RU" sz="1200">
                <a:solidFill>
                  <a:schemeClr val="accent5">
                    <a:lumMod val="50000"/>
                  </a:schemeClr>
                </a:solidFill>
              </a:rPr>
              <a:t>Проекты социального театра создают пространство совместного проживания человеческих историй, которые меняют и тех, кто их рассказывает, и тех, кто готов их выслушать. Это всегда работа бережная и деликатная, для того, чтобы помочь людям заговорить о наболевшем, найти тот язык, который подходит именно им. Во всем мире социальному театру давно не надо доказывать то, что истории «просто» людей могут быть важнее, чем судьбы книжных героев, что такие спектакли могут быть не только художественным высказыванием, но и терапией, событием, меняющим жизнь и актеров, и зрителей. </a:t>
            </a:r>
          </a:p>
          <a:p>
            <a:pPr>
              <a:defRPr/>
            </a:pPr>
            <a:r>
              <a:rPr lang="ru-RU" sz="1200" b="0">
                <a:solidFill>
                  <a:schemeClr val="accent5">
                    <a:lumMod val="50000"/>
                  </a:schemeClr>
                </a:solidFill>
              </a:rPr>
              <a:t>В этом учебном году </a:t>
            </a:r>
            <a:r>
              <a:rPr lang="ru-RU" sz="1200" b="0">
                <a:solidFill>
                  <a:srgbClr val="C00000"/>
                </a:solidFill>
              </a:rPr>
              <a:t>ГБОУ 343 и 528 </a:t>
            </a:r>
            <a:r>
              <a:rPr lang="ru-RU" sz="1200" b="0">
                <a:solidFill>
                  <a:schemeClr val="accent5">
                    <a:lumMod val="50000"/>
                  </a:schemeClr>
                </a:solidFill>
              </a:rPr>
              <a:t>открыли сцену для подростков: социальный театр помогает высказаться и решить казалось бы неразрешимые проблемы. Занятия проходят еженедельно, и уже в декабре – </a:t>
            </a:r>
            <a:r>
              <a:rPr lang="ru-RU" sz="1200" b="0">
                <a:solidFill>
                  <a:srgbClr val="C00000"/>
                </a:solidFill>
              </a:rPr>
              <a:t>02.12.2025 г. </a:t>
            </a:r>
            <a:r>
              <a:rPr lang="ru-RU" sz="1200" b="0">
                <a:solidFill>
                  <a:schemeClr val="accent5">
                    <a:lumMod val="50000"/>
                  </a:schemeClr>
                </a:solidFill>
              </a:rPr>
              <a:t>гимназии 343 и 528 представят социальные спектакли на фестивале социальных театров. </a:t>
            </a:r>
            <a:endParaRPr/>
          </a:p>
          <a:p>
            <a:pPr>
              <a:defRPr/>
            </a:pPr>
            <a:r>
              <a:rPr lang="ru-RU" sz="1200">
                <a:solidFill>
                  <a:schemeClr val="accent5">
                    <a:lumMod val="50000"/>
                  </a:schemeClr>
                </a:solidFill>
              </a:rPr>
              <a:t>Возможность попробовать новый вид социального искусства получили и  все ОУ психолого-педагогического кластера. На каникулах 28-29 сборная команда из всех ОУ кластера подготовят спектакль,  и уже  </a:t>
            </a:r>
            <a:r>
              <a:rPr lang="ru-RU" sz="1200">
                <a:solidFill>
                  <a:srgbClr val="C00000"/>
                </a:solidFill>
              </a:rPr>
              <a:t>30.10.2025 г. состоится спектакль, на который приглашены ровесники, учителя и родители.</a:t>
            </a:r>
            <a:endParaRPr/>
          </a:p>
          <a:p>
            <a:pPr>
              <a:defRPr/>
            </a:pPr>
            <a:endParaRPr lang="ru-RU" sz="1200" b="0">
              <a:solidFill>
                <a:schemeClr val="accent5">
                  <a:lumMod val="50000"/>
                </a:schemeClr>
              </a:solidFill>
            </a:endParaRPr>
          </a:p>
          <a:p>
            <a:pPr>
              <a:defRPr/>
            </a:pPr>
            <a:r>
              <a:rPr lang="ru-RU" sz="1200">
                <a:solidFill>
                  <a:schemeClr val="accent5">
                    <a:lumMod val="50000"/>
                  </a:schemeClr>
                </a:solidFill>
              </a:rPr>
              <a:t>Интересная  и полезная социально-психологическая практика! </a:t>
            </a:r>
            <a:endParaRPr lang="ru-RU" sz="1200" b="0">
              <a:solidFill>
                <a:schemeClr val="accent5">
                  <a:lumMod val="50000"/>
                </a:schemeClr>
              </a:solidFill>
            </a:endParaRPr>
          </a:p>
        </p:txBody>
      </p:sp>
      <p:pic>
        <p:nvPicPr>
          <p:cNvPr id="13" name="Рисунок 12"/>
          <p:cNvPicPr>
            <a:picLocks noChangeAspect="1"/>
          </p:cNvPicPr>
          <p:nvPr/>
        </p:nvPicPr>
        <p:blipFill>
          <a:blip r:embed="rId15"/>
          <a:stretch/>
        </p:blipFill>
        <p:spPr bwMode="auto">
          <a:xfrm>
            <a:off x="9842184" y="1545906"/>
            <a:ext cx="1066323" cy="106632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88050" y="128319"/>
            <a:ext cx="1695483" cy="1046816"/>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10037820" y="33932"/>
            <a:ext cx="2058117" cy="1252767"/>
          </a:xfrm>
          <a:prstGeom prst="rect">
            <a:avLst/>
          </a:prstGeom>
        </p:spPr>
      </p:pic>
      <p:pic>
        <p:nvPicPr>
          <p:cNvPr id="7" name="Рисунок 6"/>
          <p:cNvPicPr>
            <a:picLocks noChangeAspect="1"/>
          </p:cNvPicPr>
          <p:nvPr/>
        </p:nvPicPr>
        <p:blipFill>
          <a:blip r:embed="rId4"/>
          <a:stretch/>
        </p:blipFill>
        <p:spPr bwMode="auto">
          <a:xfrm>
            <a:off x="1881730" y="-37844"/>
            <a:ext cx="1233519" cy="1284809"/>
          </a:xfrm>
          <a:prstGeom prst="rect">
            <a:avLst/>
          </a:prstGeom>
        </p:spPr>
      </p:pic>
      <p:pic>
        <p:nvPicPr>
          <p:cNvPr id="8" name="Рисунок 7"/>
          <p:cNvPicPr>
            <a:picLocks noChangeAspect="1"/>
          </p:cNvPicPr>
          <p:nvPr/>
        </p:nvPicPr>
        <p:blipFill>
          <a:blip r:embed="rId5"/>
          <a:stretch/>
        </p:blipFill>
        <p:spPr bwMode="auto">
          <a:xfrm>
            <a:off x="8809115" y="85834"/>
            <a:ext cx="1120063" cy="1161131"/>
          </a:xfrm>
          <a:prstGeom prst="rect">
            <a:avLst/>
          </a:prstGeom>
        </p:spPr>
      </p:pic>
      <p:pic>
        <p:nvPicPr>
          <p:cNvPr id="10" name="Рисунок 9"/>
          <p:cNvPicPr>
            <a:picLocks noChangeAspect="1"/>
          </p:cNvPicPr>
          <p:nvPr/>
        </p:nvPicPr>
        <p:blipFill>
          <a:blip r:embed="rId6"/>
          <a:stretch/>
        </p:blipFill>
        <p:spPr bwMode="auto">
          <a:xfrm>
            <a:off x="307975" y="1371509"/>
            <a:ext cx="5182049" cy="4352921"/>
          </a:xfrm>
          <a:prstGeom prst="rect">
            <a:avLst/>
          </a:prstGeom>
        </p:spPr>
      </p:pic>
      <p:sp>
        <p:nvSpPr>
          <p:cNvPr id="11" name="TextBox 10"/>
          <p:cNvSpPr txBox="1"/>
          <p:nvPr/>
        </p:nvSpPr>
        <p:spPr bwMode="auto">
          <a:xfrm>
            <a:off x="124393" y="1244552"/>
            <a:ext cx="5953333" cy="253916"/>
          </a:xfrm>
          <a:prstGeom prst="rect">
            <a:avLst/>
          </a:prstGeom>
          <a:noFill/>
        </p:spPr>
        <p:txBody>
          <a:bodyPr wrap="square" rtlCol="0">
            <a:spAutoFit/>
          </a:bodyPr>
          <a:lstStyle/>
          <a:p>
            <a:pPr algn="just">
              <a:defRPr/>
            </a:pPr>
            <a:r>
              <a:rPr lang="ru-RU" sz="1050" b="1" i="0" u="none" strike="noStrike" cap="none">
                <a:ln>
                  <a:noFill/>
                </a:ln>
                <a:solidFill>
                  <a:schemeClr val="accent1">
                    <a:lumMod val="50000"/>
                  </a:schemeClr>
                </a:solidFill>
              </a:rPr>
              <a:t> </a:t>
            </a:r>
            <a:endParaRPr lang="ru-RU" sz="1200">
              <a:solidFill>
                <a:srgbClr val="FF0000"/>
              </a:solidFill>
            </a:endParaRPr>
          </a:p>
        </p:txBody>
      </p:sp>
      <p:graphicFrame>
        <p:nvGraphicFramePr>
          <p:cNvPr id="12" name="Таблица 11"/>
          <p:cNvGraphicFramePr>
            <a:graphicFrameLocks noGrp="1"/>
          </p:cNvGraphicFramePr>
          <p:nvPr/>
        </p:nvGraphicFramePr>
        <p:xfrm>
          <a:off x="5961592" y="1415974"/>
          <a:ext cx="5694630" cy="4107191"/>
        </p:xfrm>
        <a:graphic>
          <a:graphicData uri="http://schemas.openxmlformats.org/drawingml/2006/table">
            <a:tbl>
              <a:tblPr firstRow="1" bandRow="1">
                <a:tableStyleId>{5C22544A-7EE6-4342-B048-85BDC9FD1C3A}</a:tableStyleId>
              </a:tblPr>
              <a:tblGrid>
                <a:gridCol w="2826924"/>
                <a:gridCol w="3135404"/>
              </a:tblGrid>
              <a:tr h="966225">
                <a:tc>
                  <a:txBody>
                    <a:bodyPr/>
                    <a:lstStyle/>
                    <a:p>
                      <a:pPr marL="0" marR="0" lvl="0" indent="0" algn="ctr" defTabSz="914400">
                        <a:lnSpc>
                          <a:spcPct val="100000"/>
                        </a:lnSpc>
                        <a:spcBef>
                          <a:spcPts val="0"/>
                        </a:spcBef>
                        <a:spcAft>
                          <a:spcPts val="0"/>
                        </a:spcAft>
                        <a:buClrTx/>
                        <a:buSzTx/>
                        <a:buFontTx/>
                        <a:buNone/>
                        <a:defRPr/>
                      </a:pPr>
                      <a:r>
                        <a:rPr lang="ru-RU">
                          <a:solidFill>
                            <a:srgbClr val="0070C0"/>
                          </a:solidFill>
                        </a:rPr>
                        <a:t>план работы опорного центра на октябрь</a:t>
                      </a:r>
                      <a:endParaRPr/>
                    </a:p>
                    <a:p>
                      <a:pPr algn="ctr">
                        <a:defRPr/>
                      </a:pPr>
                      <a:endParaRPr lang="ru-RU">
                        <a:solidFill>
                          <a:srgbClr val="0070C0"/>
                        </a:solidFill>
                      </a:endParaRPr>
                    </a:p>
                  </a:txBody>
                  <a:tcPr>
                    <a:solidFill>
                      <a:schemeClr val="accent5">
                        <a:lumMod val="40000"/>
                        <a:lumOff val="60000"/>
                      </a:schemeClr>
                    </a:solidFill>
                  </a:tcPr>
                </a:tc>
                <a:tc>
                  <a:txBody>
                    <a:bodyPr/>
                    <a:lstStyle/>
                    <a:p>
                      <a:pPr>
                        <a:defRPr/>
                      </a:pPr>
                      <a:endParaRPr lang="ru-RU"/>
                    </a:p>
                  </a:txBody>
                  <a:tcPr>
                    <a:solidFill>
                      <a:schemeClr val="accent5">
                        <a:lumMod val="40000"/>
                        <a:lumOff val="60000"/>
                      </a:schemeClr>
                    </a:solidFill>
                  </a:tcPr>
                </a:tc>
              </a:tr>
              <a:tr h="921889">
                <a:tc>
                  <a:txBody>
                    <a:bodyPr/>
                    <a:lstStyle/>
                    <a:p>
                      <a:pPr algn="ctr">
                        <a:defRPr/>
                      </a:pPr>
                      <a:endParaRPr lang="ru-RU"/>
                    </a:p>
                    <a:p>
                      <a:pPr algn="ctr">
                        <a:defRPr/>
                      </a:pPr>
                      <a:r>
                        <a:rPr lang="ru-RU">
                          <a:solidFill>
                            <a:srgbClr val="0070C0"/>
                          </a:solidFill>
                        </a:rPr>
                        <a:t>Программа мастерской </a:t>
                      </a:r>
                      <a:endParaRPr lang="ru-RU"/>
                    </a:p>
                  </a:txBody>
                  <a:tcPr/>
                </a:tc>
                <a:tc>
                  <a:txBody>
                    <a:bodyPr/>
                    <a:lstStyle/>
                    <a:p>
                      <a:pPr algn="r">
                        <a:defRPr/>
                      </a:pPr>
                      <a:endParaRPr lang="ru-RU" sz="1200"/>
                    </a:p>
                  </a:txBody>
                  <a:tcPr/>
                </a:tc>
              </a:tr>
              <a:tr h="1005246">
                <a:tc>
                  <a:txBody>
                    <a:bodyPr/>
                    <a:lstStyle/>
                    <a:p>
                      <a:pPr algn="ctr">
                        <a:defRPr/>
                      </a:pPr>
                      <a:endParaRPr lang="ru-RU"/>
                    </a:p>
                    <a:p>
                      <a:pPr algn="ctr">
                        <a:defRPr/>
                      </a:pPr>
                      <a:r>
                        <a:rPr lang="ru-RU">
                          <a:solidFill>
                            <a:srgbClr val="0070C0"/>
                          </a:solidFill>
                        </a:rPr>
                        <a:t>школы-участники</a:t>
                      </a:r>
                    </a:p>
                  </a:txBody>
                  <a:tcPr/>
                </a:tc>
                <a:tc>
                  <a:txBody>
                    <a:bodyPr/>
                    <a:lstStyle/>
                    <a:p>
                      <a:pPr algn="ctr">
                        <a:defRPr/>
                      </a:pPr>
                      <a:endParaRPr lang="ru-RU"/>
                    </a:p>
                    <a:p>
                      <a:pPr algn="ctr">
                        <a:defRPr/>
                      </a:pPr>
                      <a:r>
                        <a:rPr lang="ru-RU">
                          <a:solidFill>
                            <a:srgbClr val="0070C0"/>
                          </a:solidFill>
                        </a:rPr>
                        <a:t>331, 337, 342, 343, 347, 498, 513, 528, 571, 651, 707</a:t>
                      </a:r>
                    </a:p>
                  </a:txBody>
                  <a:tcPr/>
                </a:tc>
              </a:tr>
              <a:tr h="838505">
                <a:tc>
                  <a:txBody>
                    <a:bodyPr/>
                    <a:lstStyle/>
                    <a:p>
                      <a:pPr algn="ctr">
                        <a:defRPr/>
                      </a:pPr>
                      <a:endParaRPr lang="ru-RU">
                        <a:solidFill>
                          <a:srgbClr val="0070C0"/>
                        </a:solidFill>
                      </a:endParaRPr>
                    </a:p>
                    <a:p>
                      <a:pPr algn="ctr">
                        <a:defRPr/>
                      </a:pPr>
                      <a:r>
                        <a:rPr lang="ru-RU">
                          <a:solidFill>
                            <a:srgbClr val="0070C0"/>
                          </a:solidFill>
                        </a:rPr>
                        <a:t>пост-релизы участников</a:t>
                      </a:r>
                    </a:p>
                  </a:txBody>
                  <a:tcPr/>
                </a:tc>
                <a:tc>
                  <a:txBody>
                    <a:bodyPr/>
                    <a:lstStyle/>
                    <a:p>
                      <a:pPr marL="0" indent="0">
                        <a:buNone/>
                        <a:defRPr/>
                      </a:pPr>
                      <a:r>
                        <a:rPr lang="ru-RU" sz="1200"/>
                        <a:t>ОЦ: </a:t>
                      </a:r>
                      <a:r>
                        <a:rPr lang="ru-RU" sz="1200" b="0" i="0" u="sng" strike="noStrike" cap="none" spc="0">
                          <a:solidFill>
                            <a:schemeClr val="dk1"/>
                          </a:solidFill>
                          <a:latin typeface="Calibri"/>
                          <a:ea typeface="Calibri"/>
                          <a:cs typeface="Calibri"/>
                          <a:hlinkClick r:id="rId7" tooltip="https://vk.com/wall-218826241_1206"/>
                        </a:rPr>
                        <a:t>https://vk.com/wall-218826241_1206</a:t>
                      </a:r>
                      <a:endParaRPr lang="ru-RU" sz="1200" b="0" i="0" u="none" strike="noStrike" cap="none" spc="0">
                        <a:solidFill>
                          <a:schemeClr val="dk1"/>
                        </a:solidFill>
                        <a:latin typeface="Calibri"/>
                        <a:ea typeface="Calibri"/>
                        <a:cs typeface="Calibri"/>
                      </a:endParaRPr>
                    </a:p>
                    <a:p>
                      <a:pPr marL="0" indent="0">
                        <a:buNone/>
                        <a:defRPr/>
                      </a:pPr>
                      <a:r>
                        <a:rPr lang="ru-RU" sz="1200" b="0" i="0" u="none" strike="noStrike" cap="none" spc="0">
                          <a:solidFill>
                            <a:schemeClr val="dk1"/>
                          </a:solidFill>
                          <a:latin typeface="Calibri"/>
                          <a:ea typeface="Calibri"/>
                          <a:cs typeface="Calibri"/>
                        </a:rPr>
                        <a:t>ОУ 651: </a:t>
                      </a:r>
                      <a:r>
                        <a:rPr lang="ru-RU" sz="1200" b="0" i="0" u="sng" strike="noStrike" cap="none" spc="0">
                          <a:solidFill>
                            <a:schemeClr val="dk1"/>
                          </a:solidFill>
                          <a:latin typeface="Calibri"/>
                          <a:ea typeface="Calibri"/>
                          <a:cs typeface="Calibri"/>
                          <a:hlinkClick r:id="rId8" tooltip="https://vk.com/wall-218826241_1208"/>
                        </a:rPr>
                        <a:t>https://vk.com/wall-218826241_1208</a:t>
                      </a:r>
                      <a:endParaRPr lang="ru-RU" sz="1200" b="0" i="0" u="none" strike="noStrike" cap="none" spc="0">
                        <a:solidFill>
                          <a:schemeClr val="dk1"/>
                        </a:solidFill>
                        <a:latin typeface="Calibri"/>
                        <a:ea typeface="Calibri"/>
                        <a:cs typeface="Calibri"/>
                      </a:endParaRPr>
                    </a:p>
                    <a:p>
                      <a:pPr marL="0" indent="0">
                        <a:buNone/>
                        <a:defRPr/>
                      </a:pPr>
                      <a:r>
                        <a:rPr lang="ru-RU" sz="1200" b="0" i="0" u="none" strike="noStrike" cap="none" spc="0">
                          <a:solidFill>
                            <a:schemeClr val="dk1"/>
                          </a:solidFill>
                          <a:latin typeface="Calibri"/>
                          <a:ea typeface="Calibri"/>
                          <a:cs typeface="Calibri"/>
                        </a:rPr>
                        <a:t>ОУ 498: </a:t>
                      </a:r>
                      <a:r>
                        <a:rPr lang="ru-RU" sz="1200" b="0" i="0" u="sng" strike="noStrike" cap="none" spc="0">
                          <a:solidFill>
                            <a:schemeClr val="dk1"/>
                          </a:solidFill>
                          <a:latin typeface="Calibri"/>
                          <a:ea typeface="Calibri"/>
                          <a:cs typeface="Calibri"/>
                          <a:hlinkClick r:id="rId9" tooltip="https://vk.com/wall-218826241_1210"/>
                        </a:rPr>
                        <a:t>https://vk.com/wall-218826241_1210</a:t>
                      </a:r>
                      <a:endParaRPr lang="ru-RU" sz="1200" b="0" i="0" u="none" strike="noStrike" cap="none" spc="0">
                        <a:solidFill>
                          <a:schemeClr val="dk1"/>
                        </a:solidFill>
                        <a:latin typeface="Calibri"/>
                        <a:ea typeface="Calibri"/>
                        <a:cs typeface="Calibri"/>
                      </a:endParaRPr>
                    </a:p>
                    <a:p>
                      <a:pPr marL="0" indent="0">
                        <a:buNone/>
                        <a:defRPr/>
                      </a:pPr>
                      <a:endParaRPr lang="ru-RU" sz="1200"/>
                    </a:p>
                  </a:txBody>
                  <a:tcPr/>
                </a:tc>
              </a:tr>
              <a:tr h="680328">
                <a:tc>
                  <a:txBody>
                    <a:bodyPr/>
                    <a:lstStyle/>
                    <a:p>
                      <a:pPr algn="ctr">
                        <a:defRPr/>
                      </a:pPr>
                      <a:endParaRPr lang="ru-RU">
                        <a:solidFill>
                          <a:srgbClr val="0070C0"/>
                        </a:solidFill>
                      </a:endParaRPr>
                    </a:p>
                    <a:p>
                      <a:pPr algn="ctr">
                        <a:defRPr/>
                      </a:pPr>
                      <a:r>
                        <a:rPr lang="ru-RU">
                          <a:solidFill>
                            <a:srgbClr val="0070C0"/>
                          </a:solidFill>
                        </a:rPr>
                        <a:t>численность участников</a:t>
                      </a:r>
                    </a:p>
                  </a:txBody>
                  <a:tcPr/>
                </a:tc>
                <a:tc>
                  <a:txBody>
                    <a:bodyPr/>
                    <a:lstStyle/>
                    <a:p>
                      <a:pPr algn="ctr">
                        <a:defRPr/>
                      </a:pPr>
                      <a:endParaRPr lang="ru-RU">
                        <a:solidFill>
                          <a:srgbClr val="FF0000"/>
                        </a:solidFill>
                      </a:endParaRPr>
                    </a:p>
                    <a:p>
                      <a:pPr algn="ctr">
                        <a:defRPr/>
                      </a:pPr>
                      <a:r>
                        <a:rPr lang="ru-RU">
                          <a:solidFill>
                            <a:srgbClr val="FF0000"/>
                          </a:solidFill>
                        </a:rPr>
                        <a:t>34 человека </a:t>
                      </a:r>
                      <a:endParaRPr lang="ru-RU"/>
                    </a:p>
                  </a:txBody>
                  <a:tcPr/>
                </a:tc>
              </a:tr>
            </a:tbl>
          </a:graphicData>
        </a:graphic>
      </p:graphicFrame>
      <p:sp>
        <p:nvSpPr>
          <p:cNvPr id="5" name="Rectangle 17"/>
          <p:cNvSpPr>
            <a:spLocks noChangeArrowheads="1"/>
          </p:cNvSpPr>
          <p:nvPr/>
        </p:nvSpPr>
        <p:spPr bwMode="auto">
          <a:xfrm>
            <a:off x="0" y="-184666"/>
            <a:ext cx="248786" cy="369332"/>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marL="0" marR="0" lvl="0" indent="0" algn="l" defTabSz="914400">
              <a:lnSpc>
                <a:spcPct val="100000"/>
              </a:lnSpc>
              <a:spcBef>
                <a:spcPts val="0"/>
              </a:spcBef>
              <a:spcAft>
                <a:spcPts val="0"/>
              </a:spcAft>
              <a:buClrTx/>
              <a:buSzTx/>
              <a:buFontTx/>
              <a:buNone/>
              <a:defRPr/>
            </a:pPr>
            <a:r>
              <a:rPr lang="ru-RU" sz="1800" b="0" i="0" u="none" strike="noStrike" cap="none">
                <a:ln>
                  <a:noFill/>
                </a:ln>
                <a:solidFill>
                  <a:schemeClr val="tx1"/>
                </a:solidFill>
                <a:latin typeface="Arial"/>
              </a:rPr>
              <a:t> </a:t>
            </a:r>
            <a:endParaRPr/>
          </a:p>
        </p:txBody>
      </p:sp>
      <p:sp>
        <p:nvSpPr>
          <p:cNvPr id="4" name="TextBox 3"/>
          <p:cNvSpPr txBox="1"/>
          <p:nvPr/>
        </p:nvSpPr>
        <p:spPr bwMode="auto">
          <a:xfrm>
            <a:off x="155575" y="1533956"/>
            <a:ext cx="5802524" cy="4708981"/>
          </a:xfrm>
          <a:prstGeom prst="rect">
            <a:avLst/>
          </a:prstGeom>
          <a:noFill/>
        </p:spPr>
        <p:txBody>
          <a:bodyPr wrap="square" rtlCol="0">
            <a:spAutoFit/>
          </a:bodyPr>
          <a:lstStyle/>
          <a:p>
            <a:pPr>
              <a:defRPr/>
            </a:pPr>
            <a:r>
              <a:rPr lang="ru-RU" sz="1200">
                <a:solidFill>
                  <a:srgbClr val="C00000"/>
                </a:solidFill>
              </a:rPr>
              <a:t>22.10.2025 г.</a:t>
            </a:r>
            <a:r>
              <a:rPr lang="ru-RU" sz="1200"/>
              <a:t> Педагогическая мастерская  "Технологический суверенитет начинается в школе«. На мастерской присутствовали  учителя-предметники естественных наук, математики, информатики, работающие в классах психолого-педагогической направленности Невского района.</a:t>
            </a:r>
            <a:br>
              <a:rPr lang="ru-RU" sz="1200"/>
            </a:br>
            <a:r>
              <a:rPr lang="ru-RU" sz="1200"/>
              <a:t>На педагогической мастерской  выступали ученики, опытные и молодые педагоги, которые представили практический опыт решения актуальной проблемы повышения интереса к предметам технологического и естественнонаучного циклов и привлечения учеников к педагогической деятельности в области этих наук.</a:t>
            </a:r>
            <a:br>
              <a:rPr lang="ru-RU" sz="1200"/>
            </a:br>
            <a:r>
              <a:rPr lang="ru-RU" sz="1200">
                <a:solidFill>
                  <a:srgbClr val="C00000"/>
                </a:solidFill>
              </a:rPr>
              <a:t>Холодова Наталья Владимировна, заведующий ОДОД ГБОУ № 331 </a:t>
            </a:r>
            <a:r>
              <a:rPr lang="ru-RU" sz="1200"/>
              <a:t>и ученицы 11б  школы № 331 психолого-педагогического класса Лапшина Василиса, Андреева Александра и Тарасова Мария представили вниманию учебник математики, написанный обучающимися ППК и рассказали о работе над ним, представили размышления о том, как эта практика меняет DNA профессии «учитель математики».</a:t>
            </a:r>
            <a:br>
              <a:rPr lang="ru-RU" sz="1200"/>
            </a:br>
            <a:r>
              <a:rPr lang="ru-RU" sz="1200">
                <a:solidFill>
                  <a:srgbClr val="C00000"/>
                </a:solidFill>
              </a:rPr>
              <a:t>Качалова Ирина Викторовна, учитель математики ГБОУ № 498  </a:t>
            </a:r>
            <a:r>
              <a:rPr lang="ru-RU" sz="1200"/>
              <a:t>выступила с сообщением </a:t>
            </a:r>
            <a:r>
              <a:rPr lang="ru-RU" sz="1200">
                <a:solidFill>
                  <a:srgbClr val="C00000"/>
                </a:solidFill>
              </a:rPr>
              <a:t>«Платформа VARWIN как эффективный инструмент повышения мотивации к познанию и интереса к математике у учащихся старших классов» </a:t>
            </a:r>
            <a:r>
              <a:rPr lang="ru-RU" sz="1200"/>
              <a:t>и продемонстрировала работы обучающихся.</a:t>
            </a:r>
            <a:br>
              <a:rPr lang="ru-RU" sz="1200"/>
            </a:br>
            <a:r>
              <a:rPr lang="ru-RU" sz="1200">
                <a:solidFill>
                  <a:srgbClr val="C00000"/>
                </a:solidFill>
              </a:rPr>
              <a:t>Цой Татьяна Александровна, учитель физики и математики ГБОУ № 651 </a:t>
            </a:r>
            <a:r>
              <a:rPr lang="ru-RU" sz="1200"/>
              <a:t>в докладе «Интерес к предмету – успех в будущем» поделилась своим опытом о педагогических практиках, которые она применяет на своих уроках.</a:t>
            </a:r>
            <a:br>
              <a:rPr lang="ru-RU" sz="1200"/>
            </a:br>
            <a:r>
              <a:rPr lang="ru-RU" sz="1200">
                <a:solidFill>
                  <a:srgbClr val="C00000"/>
                </a:solidFill>
              </a:rPr>
              <a:t>Василькова Алина Васильевна, учитель биологии ГБОУ № 528, молодой специалист, </a:t>
            </a:r>
            <a:r>
              <a:rPr lang="ru-RU" sz="1200"/>
              <a:t>рассказала о том, как обучающимся можно показать мир глазами биолога, тем самым прививая интерес к предмету.</a:t>
            </a:r>
            <a:br>
              <a:rPr lang="ru-RU" sz="1200"/>
            </a:br>
            <a:endParaRPr lang="ru-RU" sz="1200"/>
          </a:p>
          <a:p>
            <a:pPr>
              <a:defRPr/>
            </a:pPr>
            <a:r>
              <a:rPr lang="ru-RU" sz="1200">
                <a:solidFill>
                  <a:srgbClr val="C00000"/>
                </a:solidFill>
              </a:rPr>
              <a:t>Благодарим за участие!</a:t>
            </a:r>
          </a:p>
        </p:txBody>
      </p:sp>
      <p:pic>
        <p:nvPicPr>
          <p:cNvPr id="13" name="Рисунок 12"/>
          <p:cNvPicPr>
            <a:picLocks noChangeAspect="1"/>
          </p:cNvPicPr>
          <p:nvPr/>
        </p:nvPicPr>
        <p:blipFill>
          <a:blip r:embed="rId10"/>
          <a:stretch/>
        </p:blipFill>
        <p:spPr bwMode="auto">
          <a:xfrm>
            <a:off x="10064635" y="2430125"/>
            <a:ext cx="651245" cy="651245"/>
          </a:xfrm>
          <a:prstGeom prst="rect">
            <a:avLst/>
          </a:prstGeom>
        </p:spPr>
      </p:pic>
      <p:pic>
        <p:nvPicPr>
          <p:cNvPr id="14" name="Рисунок 13"/>
          <p:cNvPicPr>
            <a:picLocks noChangeAspect="1"/>
          </p:cNvPicPr>
          <p:nvPr/>
        </p:nvPicPr>
        <p:blipFill>
          <a:blip r:embed="rId11"/>
          <a:stretch/>
        </p:blipFill>
        <p:spPr bwMode="auto">
          <a:xfrm>
            <a:off x="8157870" y="4119494"/>
            <a:ext cx="651245" cy="651245"/>
          </a:xfrm>
          <a:prstGeom prst="rect">
            <a:avLst/>
          </a:prstGeom>
        </p:spPr>
      </p:pic>
      <p:pic>
        <p:nvPicPr>
          <p:cNvPr id="15" name="Рисунок 14"/>
          <p:cNvPicPr>
            <a:picLocks noChangeAspect="1"/>
          </p:cNvPicPr>
          <p:nvPr/>
        </p:nvPicPr>
        <p:blipFill>
          <a:blip r:embed="rId12"/>
          <a:stretch/>
        </p:blipFill>
        <p:spPr bwMode="auto">
          <a:xfrm>
            <a:off x="10055696" y="1518406"/>
            <a:ext cx="633369" cy="62846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6" name="Рисунок 5"/>
          <p:cNvPicPr>
            <a:picLocks noChangeAspect="1"/>
          </p:cNvPicPr>
          <p:nvPr/>
        </p:nvPicPr>
        <p:blipFill>
          <a:blip r:embed="rId2"/>
          <a:stretch/>
        </p:blipFill>
        <p:spPr bwMode="auto">
          <a:xfrm>
            <a:off x="248786" y="151329"/>
            <a:ext cx="1496910" cy="924214"/>
          </a:xfrm>
          <a:prstGeom prst="rect">
            <a:avLst/>
          </a:prstGeom>
        </p:spPr>
      </p:pic>
      <p:sp>
        <p:nvSpPr>
          <p:cNvPr id="2" name="Заголовок 1"/>
          <p:cNvSpPr>
            <a:spLocks noGrp="1"/>
          </p:cNvSpPr>
          <p:nvPr>
            <p:ph type="title"/>
          </p:nvPr>
        </p:nvSpPr>
        <p:spPr bwMode="auto">
          <a:xfrm>
            <a:off x="683233" y="75996"/>
            <a:ext cx="10556718" cy="1170969"/>
          </a:xfrm>
        </p:spPr>
        <p:txBody>
          <a:bodyPr>
            <a:normAutofit/>
          </a:bodyPr>
          <a:lstStyle/>
          <a:p>
            <a:pPr algn="ctr">
              <a:defRPr/>
            </a:pPr>
            <a:r>
              <a:rPr lang="ru-RU" sz="1800" b="1">
                <a:solidFill>
                  <a:srgbClr val="0070C0"/>
                </a:solidFill>
              </a:rPr>
              <a:t>опорный центр по развитию и поддержке классов </a:t>
            </a:r>
            <a:br>
              <a:rPr lang="ru-RU" sz="1800" b="1">
                <a:solidFill>
                  <a:srgbClr val="0070C0"/>
                </a:solidFill>
              </a:rPr>
            </a:br>
            <a:r>
              <a:rPr lang="ru-RU" sz="1800" b="1">
                <a:solidFill>
                  <a:srgbClr val="0070C0"/>
                </a:solidFill>
              </a:rPr>
              <a:t>психолого-педагогической направленности </a:t>
            </a:r>
            <a:br>
              <a:rPr lang="ru-RU" sz="1800" b="1">
                <a:solidFill>
                  <a:srgbClr val="0070C0"/>
                </a:solidFill>
              </a:rPr>
            </a:br>
            <a:r>
              <a:rPr lang="ru-RU" sz="1800" b="1">
                <a:solidFill>
                  <a:srgbClr val="0070C0"/>
                </a:solidFill>
              </a:rPr>
              <a:t>ОУ Невского района Санкт-Петербурга</a:t>
            </a:r>
          </a:p>
        </p:txBody>
      </p:sp>
      <p:pic>
        <p:nvPicPr>
          <p:cNvPr id="9" name="Объект 8"/>
          <p:cNvPicPr>
            <a:picLocks noGrp="1" noChangeAspect="1"/>
          </p:cNvPicPr>
          <p:nvPr>
            <p:ph sz="half" idx="1"/>
          </p:nvPr>
        </p:nvPicPr>
        <p:blipFill>
          <a:blip r:embed="rId3"/>
          <a:stretch/>
        </p:blipFill>
        <p:spPr bwMode="auto">
          <a:xfrm>
            <a:off x="9789875" y="151329"/>
            <a:ext cx="1810483" cy="1102033"/>
          </a:xfrm>
          <a:prstGeom prst="rect">
            <a:avLst/>
          </a:prstGeom>
        </p:spPr>
      </p:pic>
      <p:pic>
        <p:nvPicPr>
          <p:cNvPr id="7" name="Рисунок 6"/>
          <p:cNvPicPr>
            <a:picLocks noChangeAspect="1"/>
          </p:cNvPicPr>
          <p:nvPr/>
        </p:nvPicPr>
        <p:blipFill>
          <a:blip r:embed="rId4"/>
          <a:stretch/>
        </p:blipFill>
        <p:spPr bwMode="auto">
          <a:xfrm>
            <a:off x="2135301" y="93179"/>
            <a:ext cx="979948" cy="1020694"/>
          </a:xfrm>
          <a:prstGeom prst="rect">
            <a:avLst/>
          </a:prstGeom>
        </p:spPr>
      </p:pic>
      <p:pic>
        <p:nvPicPr>
          <p:cNvPr id="8" name="Рисунок 7"/>
          <p:cNvPicPr>
            <a:picLocks noChangeAspect="1"/>
          </p:cNvPicPr>
          <p:nvPr/>
        </p:nvPicPr>
        <p:blipFill>
          <a:blip r:embed="rId5"/>
          <a:stretch/>
        </p:blipFill>
        <p:spPr bwMode="auto">
          <a:xfrm>
            <a:off x="8727414" y="189231"/>
            <a:ext cx="908842" cy="942165"/>
          </a:xfrm>
          <a:prstGeom prst="rect">
            <a:avLst/>
          </a:prstGeom>
        </p:spPr>
      </p:pic>
      <p:pic>
        <p:nvPicPr>
          <p:cNvPr id="10" name="Рисунок 9"/>
          <p:cNvPicPr>
            <a:picLocks noChangeAspect="1"/>
          </p:cNvPicPr>
          <p:nvPr/>
        </p:nvPicPr>
        <p:blipFill>
          <a:blip r:embed="rId6"/>
          <a:stretch/>
        </p:blipFill>
        <p:spPr bwMode="auto">
          <a:xfrm>
            <a:off x="325476" y="1605654"/>
            <a:ext cx="5182049" cy="4352921"/>
          </a:xfrm>
          <a:prstGeom prst="rect">
            <a:avLst/>
          </a:prstGeom>
        </p:spPr>
      </p:pic>
      <p:sp>
        <p:nvSpPr>
          <p:cNvPr id="11" name="TextBox 10"/>
          <p:cNvSpPr txBox="1"/>
          <p:nvPr/>
        </p:nvSpPr>
        <p:spPr bwMode="auto">
          <a:xfrm>
            <a:off x="124393" y="1244552"/>
            <a:ext cx="5953333" cy="253916"/>
          </a:xfrm>
          <a:prstGeom prst="rect">
            <a:avLst/>
          </a:prstGeom>
          <a:noFill/>
        </p:spPr>
        <p:txBody>
          <a:bodyPr wrap="square" rtlCol="0">
            <a:spAutoFit/>
          </a:bodyPr>
          <a:lstStyle/>
          <a:p>
            <a:pPr algn="just">
              <a:defRPr/>
            </a:pPr>
            <a:r>
              <a:rPr lang="ru-RU" sz="1050" b="1" i="0" u="none" strike="noStrike" cap="none">
                <a:ln>
                  <a:noFill/>
                </a:ln>
                <a:solidFill>
                  <a:schemeClr val="accent1">
                    <a:lumMod val="50000"/>
                  </a:schemeClr>
                </a:solidFill>
              </a:rPr>
              <a:t> </a:t>
            </a:r>
            <a:endParaRPr lang="ru-RU" sz="1200">
              <a:solidFill>
                <a:srgbClr val="FF0000"/>
              </a:solidFill>
            </a:endParaRPr>
          </a:p>
        </p:txBody>
      </p:sp>
      <p:graphicFrame>
        <p:nvGraphicFramePr>
          <p:cNvPr id="12" name="Таблица 11"/>
          <p:cNvGraphicFramePr>
            <a:graphicFrameLocks noGrp="1"/>
          </p:cNvGraphicFramePr>
          <p:nvPr/>
        </p:nvGraphicFramePr>
        <p:xfrm>
          <a:off x="6182410" y="1131397"/>
          <a:ext cx="5874196" cy="5581707"/>
        </p:xfrm>
        <a:graphic>
          <a:graphicData uri="http://schemas.openxmlformats.org/drawingml/2006/table">
            <a:tbl>
              <a:tblPr firstRow="1" bandRow="1">
                <a:tableStyleId>{5C22544A-7EE6-4342-B048-85BDC9FD1C3A}</a:tableStyleId>
              </a:tblPr>
              <a:tblGrid>
                <a:gridCol w="2782038"/>
                <a:gridCol w="3092158"/>
              </a:tblGrid>
              <a:tr h="871574">
                <a:tc>
                  <a:txBody>
                    <a:bodyPr/>
                    <a:lstStyle/>
                    <a:p>
                      <a:pPr marL="0" marR="0" lvl="0" indent="0" algn="ctr" defTabSz="914400">
                        <a:lnSpc>
                          <a:spcPct val="100000"/>
                        </a:lnSpc>
                        <a:spcBef>
                          <a:spcPts val="0"/>
                        </a:spcBef>
                        <a:spcAft>
                          <a:spcPts val="0"/>
                        </a:spcAft>
                        <a:buClrTx/>
                        <a:buSzTx/>
                        <a:buFontTx/>
                        <a:buNone/>
                        <a:defRPr/>
                      </a:pPr>
                      <a:r>
                        <a:rPr lang="ru-RU" sz="1800" b="1" i="0" u="none" strike="noStrike" cap="none" spc="0">
                          <a:ln>
                            <a:noFill/>
                          </a:ln>
                          <a:solidFill>
                            <a:srgbClr val="0070C0"/>
                          </a:solidFill>
                          <a:latin typeface="Calibri"/>
                          <a:ea typeface="Arial"/>
                          <a:cs typeface="Arial"/>
                        </a:rPr>
                        <a:t>план работы опорного центра на октябрь</a:t>
                      </a:r>
                      <a:endParaRPr/>
                    </a:p>
                    <a:p>
                      <a:pPr algn="ctr">
                        <a:defRPr/>
                      </a:pPr>
                      <a:endParaRPr lang="ru-RU">
                        <a:solidFill>
                          <a:srgbClr val="0070C0"/>
                        </a:solidFill>
                      </a:endParaRPr>
                    </a:p>
                  </a:txBody>
                  <a:tcPr>
                    <a:solidFill>
                      <a:schemeClr val="accent5">
                        <a:lumMod val="40000"/>
                        <a:lumOff val="60000"/>
                      </a:schemeClr>
                    </a:solidFill>
                  </a:tcPr>
                </a:tc>
                <a:tc>
                  <a:txBody>
                    <a:bodyPr/>
                    <a:lstStyle/>
                    <a:p>
                      <a:pPr>
                        <a:defRPr/>
                      </a:pPr>
                      <a:endParaRPr lang="ru-RU"/>
                    </a:p>
                  </a:txBody>
                  <a:tcPr>
                    <a:solidFill>
                      <a:schemeClr val="accent5">
                        <a:lumMod val="40000"/>
                        <a:lumOff val="60000"/>
                      </a:schemeClr>
                    </a:solidFill>
                  </a:tcPr>
                </a:tc>
              </a:tr>
              <a:tr h="761299">
                <a:tc>
                  <a:txBody>
                    <a:bodyPr/>
                    <a:lstStyle/>
                    <a:p>
                      <a:pPr algn="ctr">
                        <a:defRPr/>
                      </a:pPr>
                      <a:r>
                        <a:rPr lang="ru-RU" u="sng">
                          <a:solidFill>
                            <a:schemeClr val="accent1">
                              <a:lumMod val="75000"/>
                            </a:schemeClr>
                          </a:solidFill>
                          <a:hlinkClick r:id="rId7" tooltip="https://disk.g528.ru/doc.html?uid=32a3e716-cb7f-4d79-9f56-35bd57884041_39632"/>
                        </a:rPr>
                        <a:t>программа Слёта </a:t>
                      </a:r>
                      <a:endParaRPr lang="ru-RU">
                        <a:solidFill>
                          <a:schemeClr val="accent1">
                            <a:lumMod val="75000"/>
                          </a:schemeClr>
                        </a:solidFill>
                      </a:endParaRPr>
                    </a:p>
                  </a:txBody>
                  <a:tcPr/>
                </a:tc>
                <a:tc>
                  <a:txBody>
                    <a:bodyPr/>
                    <a:lstStyle/>
                    <a:p>
                      <a:pPr>
                        <a:defRPr/>
                      </a:pPr>
                      <a:endParaRPr lang="ru-RU" sz="1200"/>
                    </a:p>
                  </a:txBody>
                  <a:tcPr/>
                </a:tc>
              </a:tr>
              <a:tr h="646943">
                <a:tc>
                  <a:txBody>
                    <a:bodyPr/>
                    <a:lstStyle/>
                    <a:p>
                      <a:pPr algn="ctr">
                        <a:defRPr/>
                      </a:pPr>
                      <a:r>
                        <a:rPr lang="ru-RU">
                          <a:solidFill>
                            <a:srgbClr val="0070C0"/>
                          </a:solidFill>
                        </a:rPr>
                        <a:t>школы-участники</a:t>
                      </a:r>
                    </a:p>
                  </a:txBody>
                  <a:tcPr/>
                </a:tc>
                <a:tc>
                  <a:txBody>
                    <a:bodyPr/>
                    <a:lstStyle/>
                    <a:p>
                      <a:pPr algn="ctr">
                        <a:defRPr/>
                      </a:pPr>
                      <a:r>
                        <a:rPr lang="ru-RU">
                          <a:solidFill>
                            <a:srgbClr val="0070C0"/>
                          </a:solidFill>
                        </a:rPr>
                        <a:t>331, 337, 342, 343, 347, 498, 513, 528, 571, 651, 707</a:t>
                      </a:r>
                    </a:p>
                  </a:txBody>
                  <a:tcPr/>
                </a:tc>
              </a:tr>
              <a:tr h="2595898">
                <a:tc>
                  <a:txBody>
                    <a:bodyPr/>
                    <a:lstStyle/>
                    <a:p>
                      <a:pPr algn="ctr">
                        <a:defRPr/>
                      </a:pPr>
                      <a:endParaRPr lang="ru-RU"/>
                    </a:p>
                    <a:p>
                      <a:pPr algn="ctr">
                        <a:defRPr/>
                      </a:pPr>
                      <a:r>
                        <a:rPr lang="ru-RU">
                          <a:solidFill>
                            <a:srgbClr val="0070C0"/>
                          </a:solidFill>
                        </a:rPr>
                        <a:t>пост-релизы участников</a:t>
                      </a:r>
                    </a:p>
                  </a:txBody>
                  <a:tcPr/>
                </a:tc>
                <a:tc>
                  <a:txBody>
                    <a:bodyPr/>
                    <a:lstStyle/>
                    <a:p>
                      <a:pPr marL="0" indent="0">
                        <a:buNone/>
                        <a:defRPr/>
                      </a:pPr>
                      <a:r>
                        <a:rPr lang="ru-RU" sz="1200" u="sng">
                          <a:solidFill>
                            <a:srgbClr val="C00000"/>
                          </a:solidFill>
                          <a:hlinkClick r:id="rId8" tooltip="https://vk.com/wall-218826241_1209"/>
                        </a:rPr>
                        <a:t>ОЦ:</a:t>
                      </a:r>
                      <a:r>
                        <a:rPr lang="ru-RU" sz="1200" u="sng">
                          <a:hlinkClick r:id="rId8" tooltip="https://vk.com/wall-218826241_1209"/>
                        </a:rPr>
                        <a:t>     </a:t>
                      </a:r>
                      <a:r>
                        <a:rPr lang="en-US" sz="1200" u="sng">
                          <a:hlinkClick r:id="rId8" tooltip="https://vk.com/wall-218826241_1209"/>
                        </a:rPr>
                        <a:t>https://vk.com/wall-218826241_1209</a:t>
                      </a:r>
                      <a:endParaRPr lang="ru-RU" sz="1200"/>
                    </a:p>
                    <a:p>
                      <a:pPr marL="0" indent="0">
                        <a:buNone/>
                        <a:defRPr/>
                      </a:pPr>
                      <a:r>
                        <a:rPr lang="ru-RU" sz="1200" u="sng">
                          <a:solidFill>
                            <a:srgbClr val="C00000"/>
                          </a:solidFill>
                          <a:hlinkClick r:id="rId9" tooltip="https://vk.com/wall-218826241_1229"/>
                        </a:rPr>
                        <a:t>571:</a:t>
                      </a:r>
                      <a:r>
                        <a:rPr lang="ru-RU" sz="1200" u="sng">
                          <a:hlinkClick r:id="rId9" tooltip="https://vk.com/wall-218826241_1229"/>
                        </a:rPr>
                        <a:t>    </a:t>
                      </a:r>
                      <a:r>
                        <a:rPr lang="en-US" sz="1200" u="sng">
                          <a:hlinkClick r:id="rId9" tooltip="https://vk.com/wall-218826241_1229"/>
                        </a:rPr>
                        <a:t>https://vk.com/wall-218826241_1229</a:t>
                      </a:r>
                      <a:endParaRPr lang="ru-RU" sz="1200"/>
                    </a:p>
                    <a:p>
                      <a:pPr marL="0" indent="0">
                        <a:buNone/>
                        <a:defRPr/>
                      </a:pPr>
                      <a:r>
                        <a:rPr lang="ru-RU" sz="1200" u="sng">
                          <a:hlinkClick r:id="rId10" tooltip="https://vk.com/wall-218826241_1227"/>
                        </a:rPr>
                        <a:t>343:    </a:t>
                      </a:r>
                      <a:r>
                        <a:rPr lang="en-US" sz="1200" u="sng">
                          <a:hlinkClick r:id="rId10" tooltip="https://vk.com/wall-218826241_1227"/>
                        </a:rPr>
                        <a:t>https://vk.com/wall-218826241_1227</a:t>
                      </a:r>
                      <a:endParaRPr lang="ru-RU" sz="1200"/>
                    </a:p>
                    <a:p>
                      <a:pPr marL="0" indent="0">
                        <a:buNone/>
                        <a:defRPr/>
                      </a:pPr>
                      <a:r>
                        <a:rPr lang="ru-RU" sz="1200" u="sng">
                          <a:hlinkClick r:id="rId11" tooltip="https://vk.com/wall-218826241_1226"/>
                        </a:rPr>
                        <a:t>513:    </a:t>
                      </a:r>
                      <a:r>
                        <a:rPr lang="en-US" sz="1200" u="sng">
                          <a:hlinkClick r:id="rId11" tooltip="https://vk.com/wall-218826241_1226"/>
                        </a:rPr>
                        <a:t>https://vk.com/wall-218826241_1226</a:t>
                      </a:r>
                      <a:endParaRPr lang="ru-RU" sz="1200"/>
                    </a:p>
                    <a:p>
                      <a:pPr marL="0" indent="0">
                        <a:buNone/>
                        <a:defRPr/>
                      </a:pPr>
                      <a:r>
                        <a:rPr lang="ru-RU" sz="1200" u="sng">
                          <a:hlinkClick r:id="rId12" tooltip="https://vk.com/wall-218826241_1225"/>
                        </a:rPr>
                        <a:t>347:    </a:t>
                      </a:r>
                      <a:r>
                        <a:rPr lang="en-US" sz="1200" u="sng">
                          <a:hlinkClick r:id="rId12" tooltip="https://vk.com/wall-218826241_1225"/>
                        </a:rPr>
                        <a:t>https://vk.com/wall-218826241_1225</a:t>
                      </a:r>
                      <a:endParaRPr lang="ru-RU" sz="1200"/>
                    </a:p>
                    <a:p>
                      <a:pPr marL="0" indent="0">
                        <a:buNone/>
                        <a:defRPr/>
                      </a:pPr>
                      <a:r>
                        <a:rPr lang="ru-RU" sz="1200" u="sng">
                          <a:hlinkClick r:id="rId13" tooltip="https://vk.com/wall-218826241_1220"/>
                        </a:rPr>
                        <a:t>498:    </a:t>
                      </a:r>
                      <a:r>
                        <a:rPr lang="en-US" sz="1200" u="sng">
                          <a:hlinkClick r:id="rId13" tooltip="https://vk.com/wall-218826241_1220"/>
                        </a:rPr>
                        <a:t>https://vk.com/wall-218826241_1220</a:t>
                      </a:r>
                      <a:endParaRPr lang="ru-RU" sz="1200"/>
                    </a:p>
                    <a:p>
                      <a:pPr marL="0" indent="0">
                        <a:buNone/>
                        <a:defRPr/>
                      </a:pPr>
                      <a:r>
                        <a:rPr lang="ru-RU" sz="1200" u="sng">
                          <a:hlinkClick r:id="rId14" tooltip="https://vk.com/wall-218826241_1218"/>
                        </a:rPr>
                        <a:t>342:    </a:t>
                      </a:r>
                      <a:r>
                        <a:rPr lang="en-US" sz="1200" u="sng">
                          <a:hlinkClick r:id="rId14" tooltip="https://vk.com/wall-218826241_1218"/>
                        </a:rPr>
                        <a:t>https://vk.com/wall-218826241_1218</a:t>
                      </a:r>
                      <a:endParaRPr lang="ru-RU" sz="1200"/>
                    </a:p>
                    <a:p>
                      <a:pPr marL="0" indent="0">
                        <a:buNone/>
                        <a:defRPr/>
                      </a:pPr>
                      <a:r>
                        <a:rPr lang="ru-RU" sz="1200" u="sng">
                          <a:hlinkClick r:id="rId15" tooltip="https://vk.com/wall-218826241_1217"/>
                        </a:rPr>
                        <a:t>331:    </a:t>
                      </a:r>
                      <a:r>
                        <a:rPr lang="en-US" sz="1200" u="sng">
                          <a:hlinkClick r:id="rId15" tooltip="https://vk.com/wall-218826241_1217"/>
                        </a:rPr>
                        <a:t>https://vk.com/wall-218826241_1217</a:t>
                      </a:r>
                      <a:endParaRPr lang="ru-RU" sz="1200"/>
                    </a:p>
                    <a:p>
                      <a:pPr marL="0" indent="0">
                        <a:buNone/>
                        <a:defRPr/>
                      </a:pPr>
                      <a:r>
                        <a:rPr lang="ru-RU" sz="1200" u="sng">
                          <a:hlinkClick r:id="rId16" tooltip="https://vk.com/wall-218826241_1216"/>
                        </a:rPr>
                        <a:t>ИМЦ:  </a:t>
                      </a:r>
                      <a:r>
                        <a:rPr lang="en-US" sz="1200" u="sng">
                          <a:hlinkClick r:id="rId16" tooltip="https://vk.com/wall-218826241_1216"/>
                        </a:rPr>
                        <a:t>https://vk.com/wall-218826241_1216</a:t>
                      </a:r>
                      <a:endParaRPr lang="ru-RU" sz="1200"/>
                    </a:p>
                    <a:p>
                      <a:pPr marL="0" indent="0">
                        <a:buNone/>
                        <a:defRPr/>
                      </a:pPr>
                      <a:r>
                        <a:rPr lang="ru-RU" sz="1200" u="sng">
                          <a:hlinkClick r:id="rId17" tooltip="https://vk.com/wall-218826241_1214"/>
                        </a:rPr>
                        <a:t>651:     </a:t>
                      </a:r>
                      <a:r>
                        <a:rPr lang="en-US" sz="1200" u="sng">
                          <a:hlinkClick r:id="rId17" tooltip="https://vk.com/wall-218826241_1214"/>
                        </a:rPr>
                        <a:t>https://vk.com/wall-218826241_1214</a:t>
                      </a:r>
                      <a:endParaRPr lang="ru-RU" sz="1200"/>
                    </a:p>
                    <a:p>
                      <a:pPr marL="0" indent="0">
                        <a:buNone/>
                        <a:defRPr/>
                      </a:pPr>
                      <a:r>
                        <a:rPr lang="ru-RU" sz="1200" u="sng">
                          <a:hlinkClick r:id="rId18" tooltip="https://vk.com/wall-218826241_1212"/>
                        </a:rPr>
                        <a:t>651:     </a:t>
                      </a:r>
                      <a:r>
                        <a:rPr lang="en-US" sz="1200" u="sng">
                          <a:hlinkClick r:id="rId18" tooltip="https://vk.com/wall-218826241_1212"/>
                        </a:rPr>
                        <a:t>https://vk.com/wall-218826241_1212</a:t>
                      </a:r>
                      <a:endParaRPr lang="ru-RU" sz="1200"/>
                    </a:p>
                    <a:p>
                      <a:pPr marL="0" indent="0">
                        <a:buNone/>
                        <a:defRPr/>
                      </a:pPr>
                      <a:r>
                        <a:rPr lang="ru-RU" sz="1200" u="sng">
                          <a:hlinkClick r:id="rId19" tooltip="https://vk.com/wall-218826241_1211"/>
                        </a:rPr>
                        <a:t>528:     </a:t>
                      </a:r>
                      <a:r>
                        <a:rPr lang="en-US" sz="1200" u="sng">
                          <a:hlinkClick r:id="rId19" tooltip="https://vk.com/wall-218826241_1211"/>
                        </a:rPr>
                        <a:t>https://vk.com/wall-218826241_1211</a:t>
                      </a:r>
                      <a:endParaRPr lang="ru-RU" sz="1200"/>
                    </a:p>
                    <a:p>
                      <a:pPr marL="0" indent="0">
                        <a:buNone/>
                        <a:defRPr/>
                      </a:pPr>
                      <a:r>
                        <a:rPr lang="ru-RU" sz="1200" u="sng">
                          <a:hlinkClick r:id="rId20" tooltip="https://vk.com/wall-218826241_1219"/>
                        </a:rPr>
                        <a:t>337:     </a:t>
                      </a:r>
                      <a:r>
                        <a:rPr lang="en-US" sz="1200" u="sng">
                          <a:hlinkClick r:id="rId20" tooltip="https://vk.com/wall-218826241_1219"/>
                        </a:rPr>
                        <a:t>https://vk.com/wall-218826241_1219</a:t>
                      </a:r>
                      <a:endParaRPr lang="ru-RU" sz="1200"/>
                    </a:p>
                    <a:p>
                      <a:pPr marL="0" indent="0">
                        <a:buNone/>
                        <a:defRPr/>
                      </a:pPr>
                      <a:endParaRPr lang="ru-RU" sz="1200"/>
                    </a:p>
                  </a:txBody>
                  <a:tcPr/>
                </a:tc>
              </a:tr>
              <a:tr h="607305">
                <a:tc>
                  <a:txBody>
                    <a:bodyPr/>
                    <a:lstStyle/>
                    <a:p>
                      <a:pPr algn="ctr">
                        <a:defRPr/>
                      </a:pPr>
                      <a:r>
                        <a:rPr lang="ru-RU">
                          <a:solidFill>
                            <a:srgbClr val="0070C0"/>
                          </a:solidFill>
                        </a:rPr>
                        <a:t>численность участников</a:t>
                      </a:r>
                    </a:p>
                  </a:txBody>
                  <a:tcPr/>
                </a:tc>
                <a:tc>
                  <a:txBody>
                    <a:bodyPr/>
                    <a:lstStyle/>
                    <a:p>
                      <a:pPr algn="ctr">
                        <a:defRPr/>
                      </a:pPr>
                      <a:r>
                        <a:rPr lang="ru-RU">
                          <a:solidFill>
                            <a:srgbClr val="FF0000"/>
                          </a:solidFill>
                        </a:rPr>
                        <a:t>290 человек</a:t>
                      </a:r>
                      <a:endParaRPr/>
                    </a:p>
                  </a:txBody>
                  <a:tcPr/>
                </a:tc>
              </a:tr>
            </a:tbl>
          </a:graphicData>
        </a:graphic>
      </p:graphicFrame>
      <p:sp>
        <p:nvSpPr>
          <p:cNvPr id="5" name="Rectangle 17"/>
          <p:cNvSpPr>
            <a:spLocks noChangeArrowheads="1"/>
          </p:cNvSpPr>
          <p:nvPr/>
        </p:nvSpPr>
        <p:spPr bwMode="auto">
          <a:xfrm>
            <a:off x="0" y="-184666"/>
            <a:ext cx="248786" cy="369332"/>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a:spcBef>
                <a:spcPts val="0"/>
              </a:spcBef>
              <a:spcAft>
                <a:spcPts val="0"/>
              </a:spcAft>
              <a:defRPr>
                <a:solidFill>
                  <a:schemeClr val="tx1"/>
                </a:solidFill>
                <a:latin typeface="Arial"/>
              </a:defRPr>
            </a:lvl1pPr>
            <a:lvl2pPr>
              <a:spcBef>
                <a:spcPts val="0"/>
              </a:spcBef>
              <a:spcAft>
                <a:spcPts val="0"/>
              </a:spcAft>
              <a:defRPr>
                <a:solidFill>
                  <a:schemeClr val="tx1"/>
                </a:solidFill>
                <a:latin typeface="Arial"/>
              </a:defRPr>
            </a:lvl2pPr>
            <a:lvl3pPr>
              <a:spcBef>
                <a:spcPts val="0"/>
              </a:spcBef>
              <a:spcAft>
                <a:spcPts val="0"/>
              </a:spcAft>
              <a:defRPr>
                <a:solidFill>
                  <a:schemeClr val="tx1"/>
                </a:solidFill>
                <a:latin typeface="Arial"/>
              </a:defRPr>
            </a:lvl3pPr>
            <a:lvl4pPr>
              <a:spcBef>
                <a:spcPts val="0"/>
              </a:spcBef>
              <a:spcAft>
                <a:spcPts val="0"/>
              </a:spcAft>
              <a:defRPr>
                <a:solidFill>
                  <a:schemeClr val="tx1"/>
                </a:solidFill>
                <a:latin typeface="Arial"/>
              </a:defRPr>
            </a:lvl4pPr>
            <a:lvl5pPr>
              <a:spcBef>
                <a:spcPts val="0"/>
              </a:spcBef>
              <a:spcAft>
                <a:spcPts val="0"/>
              </a:spcAft>
              <a:defRPr>
                <a:solidFill>
                  <a:schemeClr val="tx1"/>
                </a:solidFill>
                <a:latin typeface="Arial"/>
              </a:defRPr>
            </a:lvl5pPr>
            <a:lvl6pPr>
              <a:spcBef>
                <a:spcPts val="0"/>
              </a:spcBef>
              <a:spcAft>
                <a:spcPts val="0"/>
              </a:spcAft>
              <a:defRPr>
                <a:solidFill>
                  <a:schemeClr val="tx1"/>
                </a:solidFill>
                <a:latin typeface="Arial"/>
              </a:defRPr>
            </a:lvl6pPr>
            <a:lvl7pPr>
              <a:spcBef>
                <a:spcPts val="0"/>
              </a:spcBef>
              <a:spcAft>
                <a:spcPts val="0"/>
              </a:spcAft>
              <a:defRPr>
                <a:solidFill>
                  <a:schemeClr val="tx1"/>
                </a:solidFill>
                <a:latin typeface="Arial"/>
              </a:defRPr>
            </a:lvl7pPr>
            <a:lvl8pPr>
              <a:spcBef>
                <a:spcPts val="0"/>
              </a:spcBef>
              <a:spcAft>
                <a:spcPts val="0"/>
              </a:spcAft>
              <a:defRPr>
                <a:solidFill>
                  <a:schemeClr val="tx1"/>
                </a:solidFill>
                <a:latin typeface="Arial"/>
              </a:defRPr>
            </a:lvl8pPr>
            <a:lvl9pPr>
              <a:spcBef>
                <a:spcPts val="0"/>
              </a:spcBef>
              <a:spcAft>
                <a:spcPts val="0"/>
              </a:spcAft>
              <a:defRPr>
                <a:solidFill>
                  <a:schemeClr val="tx1"/>
                </a:solidFill>
                <a:latin typeface="Arial"/>
              </a:defRPr>
            </a:lvl9pPr>
          </a:lstStyle>
          <a:p>
            <a:pPr marL="0" marR="0" lvl="0" indent="0" algn="l" defTabSz="914400">
              <a:lnSpc>
                <a:spcPct val="100000"/>
              </a:lnSpc>
              <a:spcBef>
                <a:spcPts val="0"/>
              </a:spcBef>
              <a:spcAft>
                <a:spcPts val="0"/>
              </a:spcAft>
              <a:buClrTx/>
              <a:buSzTx/>
              <a:buFontTx/>
              <a:buNone/>
              <a:defRPr/>
            </a:pPr>
            <a:r>
              <a:rPr lang="ru-RU" sz="1800" b="0" i="0" u="none" strike="noStrike" cap="none">
                <a:ln>
                  <a:noFill/>
                </a:ln>
                <a:solidFill>
                  <a:schemeClr val="tx1"/>
                </a:solidFill>
                <a:latin typeface="Arial"/>
              </a:rPr>
              <a:t> </a:t>
            </a:r>
            <a:endParaRPr/>
          </a:p>
        </p:txBody>
      </p:sp>
      <p:sp>
        <p:nvSpPr>
          <p:cNvPr id="3" name="TextBox 2"/>
          <p:cNvSpPr txBox="1"/>
          <p:nvPr/>
        </p:nvSpPr>
        <p:spPr bwMode="auto">
          <a:xfrm>
            <a:off x="124997" y="1175135"/>
            <a:ext cx="5980505" cy="5847755"/>
          </a:xfrm>
          <a:prstGeom prst="rect">
            <a:avLst/>
          </a:prstGeom>
          <a:noFill/>
        </p:spPr>
        <p:txBody>
          <a:bodyPr wrap="square" rtlCol="0">
            <a:spAutoFit/>
          </a:bodyPr>
          <a:lstStyle/>
          <a:p>
            <a:pPr algn="just">
              <a:defRPr/>
            </a:pPr>
            <a:r>
              <a:rPr lang="ru-RU" sz="1100">
                <a:solidFill>
                  <a:srgbClr val="C00000"/>
                </a:solidFill>
              </a:rPr>
              <a:t>24.10.2025 г.</a:t>
            </a:r>
            <a:r>
              <a:rPr lang="ru-RU" sz="1100">
                <a:solidFill>
                  <a:srgbClr val="002060"/>
                </a:solidFill>
              </a:rPr>
              <a:t>, в последний день 1 четверти, состоялся  </a:t>
            </a:r>
            <a:r>
              <a:rPr lang="en-US" sz="1100">
                <a:solidFill>
                  <a:srgbClr val="C00000"/>
                </a:solidFill>
              </a:rPr>
              <a:t>III </a:t>
            </a:r>
            <a:r>
              <a:rPr lang="ru-RU" sz="1100">
                <a:solidFill>
                  <a:srgbClr val="C00000"/>
                </a:solidFill>
              </a:rPr>
              <a:t>Слет психолого-педагогических классов Невского района Санкт-Петербурга «Классно быть в классе!»</a:t>
            </a:r>
            <a:endParaRPr/>
          </a:p>
          <a:p>
            <a:pPr algn="just">
              <a:defRPr/>
            </a:pPr>
            <a:r>
              <a:rPr lang="ru-RU" sz="1100">
                <a:solidFill>
                  <a:srgbClr val="002060"/>
                </a:solidFill>
              </a:rPr>
              <a:t>Районный слет стал традиционным для обучающихся психолого-педагогических классов Невского района, где ребята ярко и уверенно  заявляют о себе как о будущих педагогах. Креативные визитные карточки классов, творческие номера и  остроумные выступления показывают  неисчерпаемый потенциал будущих педагогов. </a:t>
            </a:r>
            <a:endParaRPr/>
          </a:p>
          <a:p>
            <a:pPr algn="just">
              <a:defRPr/>
            </a:pPr>
            <a:r>
              <a:rPr lang="ru-RU" sz="1100">
                <a:solidFill>
                  <a:srgbClr val="002060"/>
                </a:solidFill>
              </a:rPr>
              <a:t>На Слете обучающиеся психолого-педагогических классов одиннадцати образовательных учреждений кластера  знакомятся друг с другом, общаются, создавая для будущих проектов пространство единомышленников и соратников.</a:t>
            </a:r>
            <a:endParaRPr/>
          </a:p>
          <a:p>
            <a:pPr>
              <a:spcAft>
                <a:spcPts val="0"/>
              </a:spcAft>
              <a:defRPr/>
            </a:pPr>
            <a:r>
              <a:rPr lang="ru-RU" sz="1100">
                <a:solidFill>
                  <a:srgbClr val="C00000"/>
                </a:solidFill>
              </a:rPr>
              <a:t>На Слете присутствовало 250 обучающихся и 40 педагогов! </a:t>
            </a:r>
            <a:r>
              <a:rPr lang="ru-RU" sz="1100">
                <a:solidFill>
                  <a:srgbClr val="002060"/>
                </a:solidFill>
              </a:rPr>
              <a:t>Традиционно на Слете психолого-педагогических классов педагоги провели  </a:t>
            </a:r>
            <a:r>
              <a:rPr lang="ru-RU" sz="1100">
                <a:solidFill>
                  <a:schemeClr val="accent5">
                    <a:lumMod val="50000"/>
                  </a:schemeClr>
                </a:solidFill>
              </a:rPr>
              <a:t>мастер-классы погружения участников слёта в вариативность педагогического выбора:</a:t>
            </a:r>
            <a:endParaRPr lang="en-US" sz="1100">
              <a:solidFill>
                <a:schemeClr val="accent5">
                  <a:lumMod val="50000"/>
                </a:schemeClr>
              </a:solidFill>
            </a:endParaRPr>
          </a:p>
          <a:p>
            <a:pPr>
              <a:spcAft>
                <a:spcPts val="0"/>
              </a:spcAft>
              <a:defRPr/>
            </a:pPr>
            <a:r>
              <a:rPr lang="ru-RU" sz="1100" b="1" i="1">
                <a:solidFill>
                  <a:schemeClr val="accent5">
                    <a:lumMod val="50000"/>
                  </a:schemeClr>
                </a:solidFill>
                <a:ea typeface="Times New Roman"/>
              </a:rPr>
              <a:t>МК «Я ПЕДАГОГ-ПСИХОЛОГ» - </a:t>
            </a:r>
            <a:r>
              <a:rPr lang="ru-RU" sz="1100" i="1">
                <a:solidFill>
                  <a:schemeClr val="accent5">
                    <a:lumMod val="50000"/>
                  </a:schemeClr>
                </a:solidFill>
                <a:ea typeface="Times New Roman"/>
              </a:rPr>
              <a:t>Решетняк Софья Павловна, педагог- психолог ГБОУ 528 Невского района, и  студенты психолого–педагогического факультета  Политехнического университета имени Петра Великого. </a:t>
            </a:r>
            <a:r>
              <a:rPr lang="ru-RU" sz="1100" i="1">
                <a:solidFill>
                  <a:srgbClr val="000000"/>
                </a:solidFill>
                <a:latin typeface="Times New Roman"/>
                <a:ea typeface="Times New Roman"/>
              </a:rPr>
              <a:t> </a:t>
            </a:r>
            <a:endParaRPr lang="ru-RU" sz="1100">
              <a:latin typeface="Times New Roman"/>
              <a:ea typeface="Times New Roman"/>
            </a:endParaRPr>
          </a:p>
          <a:p>
            <a:pPr>
              <a:spcAft>
                <a:spcPts val="0"/>
              </a:spcAft>
              <a:defRPr/>
            </a:pPr>
            <a:r>
              <a:rPr lang="ru-RU" sz="1100" b="1" i="1">
                <a:solidFill>
                  <a:schemeClr val="accent5">
                    <a:lumMod val="50000"/>
                  </a:schemeClr>
                </a:solidFill>
                <a:ea typeface="Times New Roman"/>
              </a:rPr>
              <a:t>МК «Я УЧИТЕЛЬ НАЧАЛЬНЫХ КЛАССОВ</a:t>
            </a:r>
            <a:r>
              <a:rPr lang="ru-RU" sz="1100" i="1">
                <a:solidFill>
                  <a:schemeClr val="accent5">
                    <a:lumMod val="50000"/>
                  </a:schemeClr>
                </a:solidFill>
                <a:ea typeface="Times New Roman"/>
              </a:rPr>
              <a:t>» Красильникова Инна Валентиновна, учитель начальных классов ГБОУ СОШ 331.</a:t>
            </a:r>
            <a:endParaRPr lang="ru-RU" sz="1100">
              <a:solidFill>
                <a:schemeClr val="accent5">
                  <a:lumMod val="50000"/>
                </a:schemeClr>
              </a:solidFill>
              <a:ea typeface="Times New Roman"/>
            </a:endParaRPr>
          </a:p>
          <a:p>
            <a:pPr>
              <a:spcAft>
                <a:spcPts val="0"/>
              </a:spcAft>
              <a:defRPr/>
            </a:pPr>
            <a:r>
              <a:rPr lang="ru-RU" sz="1100" i="1">
                <a:solidFill>
                  <a:schemeClr val="accent5">
                    <a:lumMod val="50000"/>
                  </a:schemeClr>
                </a:solidFill>
                <a:ea typeface="Times New Roman"/>
              </a:rPr>
              <a:t> </a:t>
            </a:r>
            <a:r>
              <a:rPr lang="ru-RU" sz="1100" b="1" i="1">
                <a:solidFill>
                  <a:schemeClr val="accent5">
                    <a:lumMod val="50000"/>
                  </a:schemeClr>
                </a:solidFill>
                <a:ea typeface="Times New Roman"/>
              </a:rPr>
              <a:t>МК«Я ПЕДАГОГ-ОРГАНИЗАТОР»</a:t>
            </a:r>
            <a:r>
              <a:rPr lang="ru-RU" sz="1100" i="1">
                <a:solidFill>
                  <a:schemeClr val="accent5">
                    <a:lumMod val="50000"/>
                  </a:schemeClr>
                </a:solidFill>
                <a:ea typeface="Times New Roman"/>
              </a:rPr>
              <a:t> -  Гадеева Инна Николаевна, педагог дополнительного образования, педагог-организатор ГБОУ гимназии 513.  </a:t>
            </a:r>
            <a:endParaRPr lang="ru-RU" sz="1100">
              <a:solidFill>
                <a:schemeClr val="accent5">
                  <a:lumMod val="50000"/>
                </a:schemeClr>
              </a:solidFill>
              <a:ea typeface="Times New Roman"/>
            </a:endParaRPr>
          </a:p>
          <a:p>
            <a:pPr>
              <a:spcAft>
                <a:spcPts val="0"/>
              </a:spcAft>
              <a:defRPr/>
            </a:pPr>
            <a:r>
              <a:rPr lang="ru-RU" sz="1100" b="1" i="1">
                <a:solidFill>
                  <a:schemeClr val="accent5">
                    <a:lumMod val="50000"/>
                  </a:schemeClr>
                </a:solidFill>
                <a:ea typeface="Times New Roman"/>
              </a:rPr>
              <a:t>МК «Я ИГРОПЕДАГОГ»</a:t>
            </a:r>
            <a:r>
              <a:rPr lang="ru-RU" sz="1100" i="1">
                <a:solidFill>
                  <a:schemeClr val="accent5">
                    <a:lumMod val="50000"/>
                  </a:schemeClr>
                </a:solidFill>
                <a:ea typeface="Times New Roman"/>
              </a:rPr>
              <a:t> - Большакова Любовь Сергеевна, к.ф.н., заместитель директора по УВР ГБОУ гимназии №498 Невского района </a:t>
            </a:r>
            <a:r>
              <a:rPr lang="ru-RU" sz="1100">
                <a:solidFill>
                  <a:schemeClr val="accent5">
                    <a:lumMod val="50000"/>
                  </a:schemeClr>
                </a:solidFill>
                <a:ea typeface="Times New Roman"/>
              </a:rPr>
              <a:t> </a:t>
            </a:r>
            <a:endParaRPr/>
          </a:p>
          <a:p>
            <a:pPr>
              <a:spcAft>
                <a:spcPts val="0"/>
              </a:spcAft>
              <a:defRPr/>
            </a:pPr>
            <a:r>
              <a:rPr lang="ru-RU" sz="1100" b="1" i="1">
                <a:solidFill>
                  <a:schemeClr val="accent5">
                    <a:lumMod val="50000"/>
                  </a:schemeClr>
                </a:solidFill>
                <a:ea typeface="Times New Roman"/>
              </a:rPr>
              <a:t>МАСТЕР-КЛАСС «Я УЧИТЕЛЬ».</a:t>
            </a:r>
            <a:r>
              <a:rPr lang="ru-RU" sz="1100" i="1">
                <a:solidFill>
                  <a:schemeClr val="accent5">
                    <a:lumMod val="50000"/>
                  </a:schemeClr>
                </a:solidFill>
                <a:ea typeface="Times New Roman"/>
              </a:rPr>
              <a:t> Знакомство с увлекательной профессией УЧИТЕЛЯ проводит ГБОУ 347 Невского района. Каб 300</a:t>
            </a:r>
            <a:endParaRPr lang="ru-RU" sz="1100">
              <a:solidFill>
                <a:schemeClr val="accent5">
                  <a:lumMod val="50000"/>
                </a:schemeClr>
              </a:solidFill>
              <a:ea typeface="Times New Roman"/>
            </a:endParaRPr>
          </a:p>
          <a:p>
            <a:pPr>
              <a:spcAft>
                <a:spcPts val="0"/>
              </a:spcAft>
              <a:defRPr/>
            </a:pPr>
            <a:r>
              <a:rPr lang="ru-RU" sz="1100" b="1" i="1">
                <a:solidFill>
                  <a:schemeClr val="accent5">
                    <a:lumMod val="50000"/>
                  </a:schemeClr>
                </a:solidFill>
                <a:ea typeface="Times New Roman"/>
              </a:rPr>
              <a:t>МК «Я СОЦИАЛЬНЫЙ ПЕДАГОГ»</a:t>
            </a:r>
            <a:r>
              <a:rPr lang="ru-RU" sz="1100" i="1">
                <a:solidFill>
                  <a:schemeClr val="accent5">
                    <a:lumMod val="50000"/>
                  </a:schemeClr>
                </a:solidFill>
                <a:ea typeface="Times New Roman"/>
              </a:rPr>
              <a:t> - Москвина Виктория Эдуардовна, социальный педагог ГБОУ СОШ № 342 Невского района Санкт-Петербурга.</a:t>
            </a:r>
            <a:endParaRPr lang="ru-RU" sz="1100">
              <a:solidFill>
                <a:schemeClr val="accent5">
                  <a:lumMod val="50000"/>
                </a:schemeClr>
              </a:solidFill>
              <a:ea typeface="Times New Roman"/>
            </a:endParaRPr>
          </a:p>
          <a:p>
            <a:pPr>
              <a:spcAft>
                <a:spcPts val="0"/>
              </a:spcAft>
              <a:defRPr/>
            </a:pPr>
            <a:r>
              <a:rPr lang="ru-RU" sz="1100" i="1">
                <a:solidFill>
                  <a:schemeClr val="accent5">
                    <a:lumMod val="50000"/>
                  </a:schemeClr>
                </a:solidFill>
                <a:ea typeface="Times New Roman"/>
              </a:rPr>
              <a:t> </a:t>
            </a:r>
            <a:r>
              <a:rPr lang="ru-RU" sz="1100" b="1" i="1">
                <a:solidFill>
                  <a:schemeClr val="accent5">
                    <a:lumMod val="50000"/>
                  </a:schemeClr>
                </a:solidFill>
                <a:ea typeface="Times New Roman"/>
              </a:rPr>
              <a:t>МК  «Я ПЕДАГОГ ДОПОЛНИТЕЛЬНОГО ОБРАЗОВАНИЯ</a:t>
            </a:r>
            <a:r>
              <a:rPr lang="ru-RU" sz="1100" i="1">
                <a:solidFill>
                  <a:schemeClr val="accent5">
                    <a:lumMod val="50000"/>
                  </a:schemeClr>
                </a:solidFill>
                <a:ea typeface="Times New Roman"/>
              </a:rPr>
              <a:t>» - Шатрова Анна Дмитриевна, </a:t>
            </a:r>
            <a:r>
              <a:rPr lang="ru-RU" sz="1100">
                <a:solidFill>
                  <a:schemeClr val="accent5">
                    <a:lumMod val="50000"/>
                  </a:schemeClr>
                </a:solidFill>
                <a:ea typeface="Times New Roman"/>
              </a:rPr>
              <a:t> </a:t>
            </a:r>
            <a:r>
              <a:rPr lang="ru-RU" sz="1100" i="1">
                <a:solidFill>
                  <a:schemeClr val="accent5">
                    <a:lumMod val="50000"/>
                  </a:schemeClr>
                </a:solidFill>
                <a:ea typeface="Times New Roman"/>
              </a:rPr>
              <a:t>педагог дополнительного образования ГБОУ школы № 571. </a:t>
            </a:r>
            <a:endParaRPr lang="ru-RU" sz="1100">
              <a:solidFill>
                <a:schemeClr val="accent5">
                  <a:lumMod val="50000"/>
                </a:schemeClr>
              </a:solidFill>
              <a:ea typeface="Times New Roman"/>
            </a:endParaRPr>
          </a:p>
          <a:p>
            <a:pPr>
              <a:spcAft>
                <a:spcPts val="0"/>
              </a:spcAft>
              <a:defRPr/>
            </a:pPr>
            <a:r>
              <a:rPr lang="ru-RU" sz="1100" b="1" i="1">
                <a:solidFill>
                  <a:schemeClr val="accent5">
                    <a:lumMod val="50000"/>
                  </a:schemeClr>
                </a:solidFill>
                <a:ea typeface="Times New Roman"/>
              </a:rPr>
              <a:t>МК «Я ВОЖАТЫЙ</a:t>
            </a:r>
            <a:r>
              <a:rPr lang="ru-RU" sz="1100" i="1">
                <a:solidFill>
                  <a:schemeClr val="accent5">
                    <a:lumMod val="50000"/>
                  </a:schemeClr>
                </a:solidFill>
                <a:ea typeface="Times New Roman"/>
              </a:rPr>
              <a:t>» - Апрелева Полина Дмитриевна , заведующая отделом дополнительного образования, и </a:t>
            </a:r>
            <a:r>
              <a:rPr lang="ru-RU" sz="1100" i="1">
                <a:solidFill>
                  <a:schemeClr val="accent5">
                    <a:lumMod val="50000"/>
                  </a:schemeClr>
                </a:solidFill>
              </a:rPr>
              <a:t>Ермолаев Евгений Сергеевич, социальный педагог ГБОУ 707 </a:t>
            </a:r>
            <a:r>
              <a:rPr lang="ru-RU" sz="1100" i="1">
                <a:solidFill>
                  <a:schemeClr val="accent5">
                    <a:lumMod val="50000"/>
                  </a:schemeClr>
                </a:solidFill>
                <a:ea typeface="Times New Roman"/>
              </a:rPr>
              <a:t>Невского района </a:t>
            </a:r>
            <a:endParaRPr lang="ru-RU" sz="1100">
              <a:solidFill>
                <a:schemeClr val="accent5">
                  <a:lumMod val="50000"/>
                </a:schemeClr>
              </a:solidFill>
              <a:ea typeface="Times New Roman"/>
            </a:endParaRPr>
          </a:p>
          <a:p>
            <a:pPr>
              <a:spcAft>
                <a:spcPts val="0"/>
              </a:spcAft>
              <a:defRPr/>
            </a:pPr>
            <a:r>
              <a:rPr lang="ru-RU" sz="1100" b="1" i="1">
                <a:solidFill>
                  <a:schemeClr val="accent5">
                    <a:lumMod val="50000"/>
                  </a:schemeClr>
                </a:solidFill>
                <a:ea typeface="Times New Roman"/>
              </a:rPr>
              <a:t>МАСТЕР-КЛАСС «Я КОРРЕКЦИОННАЫЙ ПЕДАГОГ - </a:t>
            </a:r>
            <a:r>
              <a:rPr lang="ru-RU" sz="1100" i="1">
                <a:solidFill>
                  <a:schemeClr val="accent5">
                    <a:lumMod val="50000"/>
                  </a:schemeClr>
                </a:solidFill>
                <a:ea typeface="Times New Roman"/>
              </a:rPr>
              <a:t>Бородачова Ирина Анатольевна учитель-логопед, Козловская Галина Васильевна, учитель - дефектолог ГБОУ 528 Невского района</a:t>
            </a:r>
            <a:endParaRPr/>
          </a:p>
          <a:p>
            <a:pPr>
              <a:spcAft>
                <a:spcPts val="0"/>
              </a:spcAft>
              <a:defRPr/>
            </a:pPr>
            <a:r>
              <a:rPr lang="ru-RU" sz="1100" i="1">
                <a:solidFill>
                  <a:srgbClr val="C00000"/>
                </a:solidFill>
              </a:rPr>
              <a:t>ЯРКОЕ, ОЖИДАЕМОЕ И РАДОСТНОЕ СОБЫТИЕ ДЛЯ ОБУЧАЮЩИХСЯ КЛАСТЕРА!</a:t>
            </a:r>
            <a:endParaRPr/>
          </a:p>
          <a:p>
            <a:pPr>
              <a:spcAft>
                <a:spcPts val="0"/>
              </a:spcAft>
              <a:defRPr/>
            </a:pPr>
            <a:r>
              <a:rPr lang="ru-RU" sz="1100" i="1">
                <a:solidFill>
                  <a:srgbClr val="C00000"/>
                </a:solidFill>
              </a:rPr>
              <a:t>СПАСИБО ВСЕМ УЧАСТНИКАМ СЛЁТА! </a:t>
            </a:r>
            <a:endParaRPr lang="ru-RU" sz="1100">
              <a:solidFill>
                <a:srgbClr val="C00000"/>
              </a:solidFill>
            </a:endParaRPr>
          </a:p>
        </p:txBody>
      </p:sp>
      <p:pic>
        <p:nvPicPr>
          <p:cNvPr id="17" name="Рисунок 16"/>
          <p:cNvPicPr>
            <a:picLocks noChangeAspect="1"/>
          </p:cNvPicPr>
          <p:nvPr/>
        </p:nvPicPr>
        <p:blipFill>
          <a:blip r:embed="rId21"/>
          <a:stretch/>
        </p:blipFill>
        <p:spPr bwMode="auto">
          <a:xfrm>
            <a:off x="10167734" y="2062973"/>
            <a:ext cx="726540" cy="726540"/>
          </a:xfrm>
          <a:prstGeom prst="rect">
            <a:avLst/>
          </a:prstGeom>
        </p:spPr>
      </p:pic>
      <p:pic>
        <p:nvPicPr>
          <p:cNvPr id="18" name="Рисунок 17"/>
          <p:cNvPicPr>
            <a:picLocks noChangeAspect="1"/>
          </p:cNvPicPr>
          <p:nvPr/>
        </p:nvPicPr>
        <p:blipFill>
          <a:blip r:embed="rId22"/>
          <a:stretch/>
        </p:blipFill>
        <p:spPr bwMode="auto">
          <a:xfrm>
            <a:off x="10175326" y="1229508"/>
            <a:ext cx="711357" cy="711357"/>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Arial"/>
        <a:cs typeface="Arial"/>
      </a:majorFont>
      <a:minorFont>
        <a:latin typeface="Calibri"/>
        <a:ea typeface="Arial"/>
        <a:cs typeface="Arial"/>
      </a:minorFont>
    </a:fontScheme>
    <a:fmtScheme name="Стандартная">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TotalTime>
  <Words>1950</Words>
  <Application>Microsoft Office PowerPoint</Application>
  <DocSecurity>0</DocSecurity>
  <PresentationFormat>Широкоэкранный</PresentationFormat>
  <Paragraphs>405</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Calibri</vt:lpstr>
      <vt:lpstr>Calibri Light</vt:lpstr>
      <vt:lpstr>Times New Roman</vt:lpstr>
      <vt:lpstr>Wingdings</vt:lpstr>
      <vt:lpstr>Тема Office</vt:lpstr>
      <vt:lpstr>опорный центр по развитию и поддержке классов  психолого-педагогической направленности  ОУ Невского района Санкт-Петербурга</vt:lpstr>
      <vt:lpstr>опорный центр по развитию и поддержке классов  психолого-педагогической направленности  ОУ Невского района Санкт-Петербурга</vt:lpstr>
      <vt:lpstr>опорный центр по развитию и поддержке классов  психолого-педагогической направленности  ОУ Невского района Санкт-Петербурга</vt:lpstr>
      <vt:lpstr>опорный центр по развитию и поддержке классов  психолого-педагогической направленности  ОУ Невского района Санкт-Петербурга</vt:lpstr>
      <vt:lpstr>опорный центр по развитию и поддержке классов  психолого-педагогической направленности  ОУ Невского района Санкт-Петербурга</vt:lpstr>
      <vt:lpstr>опорный центр по развитию и поддержке классов  психолого-педагогической направленности  ОУ Невского района Санкт-Петербурга</vt:lpstr>
      <vt:lpstr>опорный центр по развитию и поддержке классов  психолого-педагогической направленности  ОУ Невского района Санкт-Петербурга</vt:lpstr>
      <vt:lpstr>опорный центр по развитию и поддержке классов  психолого-педагогической направленности  ОУ Невского района Санкт-Петербурга</vt:lpstr>
      <vt:lpstr>опорный центр по развитию и поддержке классов  психолого-педагогической направленности  ОУ Невского района Санкт-Петербурга</vt:lpstr>
      <vt:lpstr>опорный центр по развитию и поддержке классов  психолого-педагогической направленности  ОУ Невского района Санкт-Петербурга</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Опорный центр по развитию и поддержке классов  психолого-педагогической направленности  ОУ Невского района Санкт-Петербурга</dc:title>
  <dc:subject/>
  <dc:creator>Францужан Екатерина Валентиновна</dc:creator>
  <cp:keywords/>
  <dc:description/>
  <cp:lastModifiedBy>Лариса Николаевна Чербаева</cp:lastModifiedBy>
  <cp:revision>72</cp:revision>
  <dcterms:created xsi:type="dcterms:W3CDTF">2025-10-16T07:30:25Z</dcterms:created>
  <dcterms:modified xsi:type="dcterms:W3CDTF">2025-10-30T06:33:44Z</dcterms:modified>
  <cp:category/>
  <dc:identifier/>
  <cp:contentStatus/>
  <dc:language/>
  <cp:version/>
</cp:coreProperties>
</file>